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Lst>
  <p:notesMasterIdLst>
    <p:notesMasterId r:id="rId67"/>
  </p:notesMasterIdLst>
  <p:handoutMasterIdLst>
    <p:handoutMasterId r:id="rId68"/>
  </p:handoutMasterIdLst>
  <p:sldIdLst>
    <p:sldId id="450" r:id="rId5"/>
    <p:sldId id="451" r:id="rId6"/>
    <p:sldId id="527" r:id="rId7"/>
    <p:sldId id="452" r:id="rId8"/>
    <p:sldId id="453" r:id="rId9"/>
    <p:sldId id="454" r:id="rId10"/>
    <p:sldId id="455" r:id="rId11"/>
    <p:sldId id="456" r:id="rId12"/>
    <p:sldId id="528" r:id="rId13"/>
    <p:sldId id="457" r:id="rId14"/>
    <p:sldId id="458" r:id="rId15"/>
    <p:sldId id="542" r:id="rId16"/>
    <p:sldId id="460" r:id="rId17"/>
    <p:sldId id="461" r:id="rId18"/>
    <p:sldId id="462" r:id="rId19"/>
    <p:sldId id="463" r:id="rId20"/>
    <p:sldId id="464" r:id="rId21"/>
    <p:sldId id="530" r:id="rId22"/>
    <p:sldId id="531" r:id="rId23"/>
    <p:sldId id="529" r:id="rId24"/>
    <p:sldId id="465" r:id="rId25"/>
    <p:sldId id="466" r:id="rId26"/>
    <p:sldId id="467" r:id="rId27"/>
    <p:sldId id="525" r:id="rId28"/>
    <p:sldId id="526" r:id="rId29"/>
    <p:sldId id="470" r:id="rId30"/>
    <p:sldId id="471" r:id="rId31"/>
    <p:sldId id="543" r:id="rId32"/>
    <p:sldId id="318" r:id="rId33"/>
    <p:sldId id="473" r:id="rId34"/>
    <p:sldId id="474" r:id="rId35"/>
    <p:sldId id="532" r:id="rId36"/>
    <p:sldId id="475" r:id="rId37"/>
    <p:sldId id="533" r:id="rId38"/>
    <p:sldId id="535" r:id="rId39"/>
    <p:sldId id="477" r:id="rId40"/>
    <p:sldId id="478" r:id="rId41"/>
    <p:sldId id="479" r:id="rId42"/>
    <p:sldId id="480" r:id="rId43"/>
    <p:sldId id="481" r:id="rId44"/>
    <p:sldId id="482" r:id="rId45"/>
    <p:sldId id="483" r:id="rId46"/>
    <p:sldId id="484" r:id="rId47"/>
    <p:sldId id="485" r:id="rId48"/>
    <p:sldId id="486" r:id="rId49"/>
    <p:sldId id="487" r:id="rId50"/>
    <p:sldId id="488" r:id="rId51"/>
    <p:sldId id="541" r:id="rId52"/>
    <p:sldId id="536" r:id="rId53"/>
    <p:sldId id="538" r:id="rId54"/>
    <p:sldId id="537" r:id="rId55"/>
    <p:sldId id="490" r:id="rId56"/>
    <p:sldId id="491" r:id="rId57"/>
    <p:sldId id="492" r:id="rId58"/>
    <p:sldId id="493" r:id="rId59"/>
    <p:sldId id="494" r:id="rId60"/>
    <p:sldId id="496" r:id="rId61"/>
    <p:sldId id="495" r:id="rId62"/>
    <p:sldId id="497" r:id="rId63"/>
    <p:sldId id="500" r:id="rId64"/>
    <p:sldId id="540" r:id="rId65"/>
    <p:sldId id="53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63" autoAdjust="0"/>
    <p:restoredTop sz="86320" autoAdjust="0"/>
  </p:normalViewPr>
  <p:slideViewPr>
    <p:cSldViewPr snapToGrid="0">
      <p:cViewPr varScale="1">
        <p:scale>
          <a:sx n="92" d="100"/>
          <a:sy n="92" d="100"/>
        </p:scale>
        <p:origin x="1288" y="176"/>
      </p:cViewPr>
      <p:guideLst>
        <p:guide orient="horz" pos="2160"/>
        <p:guide pos="2880"/>
      </p:guideLst>
    </p:cSldViewPr>
  </p:slideViewPr>
  <p:outlineViewPr>
    <p:cViewPr>
      <p:scale>
        <a:sx n="33" d="100"/>
        <a:sy n="33" d="100"/>
      </p:scale>
      <p:origin x="0" y="-32150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4/1/23</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8BB296-45CF-47F6-B2A0-83F1476D4E3B}" type="datetimeFigureOut">
              <a:rPr lang="en-US" smtClean="0"/>
              <a:t>4/1/23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A7A1C-63B5-4CF5-B76C-E72CC2233C6D}" type="slidenum">
              <a:rPr lang="en-US" smtClean="0"/>
              <a:t>‹#›</a:t>
            </a:fld>
            <a:endParaRPr lang="en-US"/>
          </a:p>
        </p:txBody>
      </p:sp>
    </p:spTree>
    <p:extLst>
      <p:ext uri="{BB962C8B-B14F-4D97-AF65-F5344CB8AC3E}">
        <p14:creationId xmlns:p14="http://schemas.microsoft.com/office/powerpoint/2010/main" val="4286428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100" dirty="0">
                <a:latin typeface="Arial" pitchFamily="34" charset="0"/>
                <a:cs typeface="Arial" pitchFamily="34" charset="0"/>
              </a:rPr>
              <a:t>Pull, Aim</a:t>
            </a:r>
            <a:r>
              <a:rPr lang="en-US" sz="1100" baseline="0" dirty="0">
                <a:latin typeface="Arial" pitchFamily="34" charset="0"/>
                <a:cs typeface="Arial" pitchFamily="34" charset="0"/>
              </a:rPr>
              <a:t>, Squeeze, Sweep</a:t>
            </a:r>
          </a:p>
          <a:p>
            <a:pPr marL="228600" indent="-228600">
              <a:buAutoNum type="arabicPeriod"/>
            </a:pPr>
            <a:r>
              <a:rPr lang="en-US" sz="1100" baseline="0" dirty="0">
                <a:latin typeface="Arial" pitchFamily="34" charset="0"/>
                <a:cs typeface="Arial" pitchFamily="34" charset="0"/>
              </a:rPr>
              <a:t>Limit, Isolate, Eliminate, Separate</a:t>
            </a:r>
          </a:p>
          <a:p>
            <a:pPr marL="228600" indent="-228600">
              <a:buAutoNum type="arabicPeriod"/>
            </a:pPr>
            <a:r>
              <a:rPr lang="en-US" sz="1100" baseline="0" dirty="0">
                <a:latin typeface="Arial" pitchFamily="34" charset="0"/>
                <a:cs typeface="Arial" pitchFamily="34" charset="0"/>
              </a:rPr>
              <a:t>Average size, not larger than a trash can</a:t>
            </a:r>
          </a:p>
          <a:p>
            <a:pPr marL="228600" indent="-228600">
              <a:buAutoNum type="arabicPeriod"/>
            </a:pPr>
            <a:r>
              <a:rPr lang="en-US" sz="1100" baseline="0" dirty="0">
                <a:latin typeface="Arial" pitchFamily="34" charset="0"/>
                <a:cs typeface="Arial" pitchFamily="34" charset="0"/>
              </a:rPr>
              <a:t>False</a:t>
            </a:r>
          </a:p>
          <a:p>
            <a:pPr marL="228600" indent="-228600">
              <a:buAutoNum type="arabicPeriod"/>
            </a:pPr>
            <a:r>
              <a:rPr lang="en-US" sz="1100" baseline="0" dirty="0">
                <a:latin typeface="Arial" pitchFamily="34" charset="0"/>
                <a:cs typeface="Arial" pitchFamily="34" charset="0"/>
              </a:rPr>
              <a:t>Run, Hide, Fight</a:t>
            </a:r>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EAA7A1C-63B5-4CF5-B76C-E72CC2233C6D}" type="slidenum">
              <a:rPr lang="en-US" smtClean="0"/>
              <a:t>2</a:t>
            </a:fld>
            <a:endParaRPr lang="en-US"/>
          </a:p>
        </p:txBody>
      </p:sp>
    </p:spTree>
    <p:extLst>
      <p:ext uri="{BB962C8B-B14F-4D97-AF65-F5344CB8AC3E}">
        <p14:creationId xmlns:p14="http://schemas.microsoft.com/office/powerpoint/2010/main" val="3130821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determinations based on: 1) Safety of CERTs, 2) Life safety of survivors &amp; others, 3) Protection of environment, 4) protection of property</a:t>
            </a:r>
          </a:p>
          <a:p>
            <a:endParaRPr lang="en-US" dirty="0"/>
          </a:p>
          <a:p>
            <a:r>
              <a:rPr lang="en-US" dirty="0"/>
              <a:t>EXAMPLE- Remove or mitigate hazards before attempting rescue. Greatest number in shortest time BUT NOT at the expense of your OWN SAFETY</a:t>
            </a:r>
          </a:p>
        </p:txBody>
      </p:sp>
      <p:sp>
        <p:nvSpPr>
          <p:cNvPr id="4" name="Slide Number Placeholder 3"/>
          <p:cNvSpPr>
            <a:spLocks noGrp="1"/>
          </p:cNvSpPr>
          <p:nvPr>
            <p:ph type="sldNum" sz="quarter" idx="5"/>
          </p:nvPr>
        </p:nvSpPr>
        <p:spPr/>
        <p:txBody>
          <a:bodyPr/>
          <a:lstStyle/>
          <a:p>
            <a:fld id="{EEAA7A1C-63B5-4CF5-B76C-E72CC2233C6D}" type="slidenum">
              <a:rPr lang="en-US" smtClean="0"/>
              <a:t>23</a:t>
            </a:fld>
            <a:endParaRPr lang="en-US"/>
          </a:p>
        </p:txBody>
      </p:sp>
    </p:spTree>
    <p:extLst>
      <p:ext uri="{BB962C8B-B14F-4D97-AF65-F5344CB8AC3E}">
        <p14:creationId xmlns:p14="http://schemas.microsoft.com/office/powerpoint/2010/main" val="1950253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a:t>
            </a:r>
            <a:r>
              <a:rPr lang="en-US" baseline="0" dirty="0"/>
              <a:t> </a:t>
            </a:r>
            <a:r>
              <a:rPr lang="en-US" dirty="0"/>
              <a:t>“Communicate</a:t>
            </a:r>
            <a:r>
              <a:rPr lang="en-US" baseline="0" dirty="0"/>
              <a:t> with CERT Operations Chief and/or Fire Branch Manager”</a:t>
            </a:r>
            <a:endParaRPr lang="en-US" dirty="0"/>
          </a:p>
        </p:txBody>
      </p:sp>
      <p:sp>
        <p:nvSpPr>
          <p:cNvPr id="4" name="Slide Number Placeholder 3"/>
          <p:cNvSpPr>
            <a:spLocks noGrp="1"/>
          </p:cNvSpPr>
          <p:nvPr>
            <p:ph type="sldNum" sz="quarter" idx="10"/>
          </p:nvPr>
        </p:nvSpPr>
        <p:spPr/>
        <p:txBody>
          <a:bodyPr/>
          <a:lstStyle/>
          <a:p>
            <a:fld id="{EEAA7A1C-63B5-4CF5-B76C-E72CC2233C6D}" type="slidenum">
              <a:rPr lang="en-US" smtClean="0"/>
              <a:t>24</a:t>
            </a:fld>
            <a:endParaRPr lang="en-US"/>
          </a:p>
        </p:txBody>
      </p:sp>
    </p:spTree>
    <p:extLst>
      <p:ext uri="{BB962C8B-B14F-4D97-AF65-F5344CB8AC3E}">
        <p14:creationId xmlns:p14="http://schemas.microsoft.com/office/powerpoint/2010/main" val="3895641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 TL and planning develop the plan. Does not have to be written down, but if event is complex, written down plan helps focus your actions on established priorities, documentation for 1</a:t>
            </a:r>
            <a:r>
              <a:rPr lang="en-US" baseline="30000" dirty="0"/>
              <a:t>st</a:t>
            </a:r>
            <a:r>
              <a:rPr lang="en-US" dirty="0"/>
              <a:t> responders, part of CERT’s record.</a:t>
            </a:r>
          </a:p>
        </p:txBody>
      </p:sp>
      <p:sp>
        <p:nvSpPr>
          <p:cNvPr id="4" name="Slide Number Placeholder 3"/>
          <p:cNvSpPr>
            <a:spLocks noGrp="1"/>
          </p:cNvSpPr>
          <p:nvPr>
            <p:ph type="sldNum" sz="quarter" idx="5"/>
          </p:nvPr>
        </p:nvSpPr>
        <p:spPr/>
        <p:txBody>
          <a:bodyPr/>
          <a:lstStyle/>
          <a:p>
            <a:fld id="{EEAA7A1C-63B5-4CF5-B76C-E72CC2233C6D}" type="slidenum">
              <a:rPr lang="en-US" smtClean="0"/>
              <a:t>25</a:t>
            </a:fld>
            <a:endParaRPr lang="en-US"/>
          </a:p>
        </p:txBody>
      </p:sp>
    </p:spTree>
    <p:extLst>
      <p:ext uri="{BB962C8B-B14F-4D97-AF65-F5344CB8AC3E}">
        <p14:creationId xmlns:p14="http://schemas.microsoft.com/office/powerpoint/2010/main" val="39614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CERTs arrive at staging area with windshield survey/damage assessment forms.  Class discussion of where you would go and why</a:t>
            </a:r>
            <a:endParaRPr dirty="0"/>
          </a:p>
        </p:txBody>
      </p:sp>
      <p:sp>
        <p:nvSpPr>
          <p:cNvPr id="747" name="Google Shape;74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remember, CERT can stand for </a:t>
            </a:r>
            <a:r>
              <a:rPr lang="en-US" b="1" dirty="0"/>
              <a:t>C</a:t>
            </a:r>
            <a:r>
              <a:rPr lang="en-US" dirty="0"/>
              <a:t>alendar (Date and time), </a:t>
            </a:r>
            <a:r>
              <a:rPr lang="en-US" b="1" dirty="0"/>
              <a:t>E</a:t>
            </a:r>
            <a:r>
              <a:rPr lang="en-US" dirty="0"/>
              <a:t>xplore (areas searched), Rescued (survivors/non-survivors), Team (ID)</a:t>
            </a:r>
          </a:p>
        </p:txBody>
      </p:sp>
      <p:sp>
        <p:nvSpPr>
          <p:cNvPr id="4" name="Slide Number Placeholder 3"/>
          <p:cNvSpPr>
            <a:spLocks noGrp="1"/>
          </p:cNvSpPr>
          <p:nvPr>
            <p:ph type="sldNum" sz="quarter" idx="5"/>
          </p:nvPr>
        </p:nvSpPr>
        <p:spPr/>
        <p:txBody>
          <a:bodyPr/>
          <a:lstStyle/>
          <a:p>
            <a:fld id="{EEAA7A1C-63B5-4CF5-B76C-E72CC2233C6D}" type="slidenum">
              <a:rPr lang="en-US" smtClean="0"/>
              <a:t>35</a:t>
            </a:fld>
            <a:endParaRPr lang="en-US"/>
          </a:p>
        </p:txBody>
      </p:sp>
    </p:spTree>
    <p:extLst>
      <p:ext uri="{BB962C8B-B14F-4D97-AF65-F5344CB8AC3E}">
        <p14:creationId xmlns:p14="http://schemas.microsoft.com/office/powerpoint/2010/main" val="2078547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AA7A1C-63B5-4CF5-B76C-E72CC2233C6D}" type="slidenum">
              <a:rPr lang="en-US" smtClean="0"/>
              <a:t>37</a:t>
            </a:fld>
            <a:endParaRPr lang="en-US"/>
          </a:p>
        </p:txBody>
      </p:sp>
    </p:spTree>
    <p:extLst>
      <p:ext uri="{BB962C8B-B14F-4D97-AF65-F5344CB8AC3E}">
        <p14:creationId xmlns:p14="http://schemas.microsoft.com/office/powerpoint/2010/main" val="3466457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reference</a:t>
            </a:r>
            <a:r>
              <a:rPr lang="en-US" baseline="0" dirty="0"/>
              <a:t> Fire Branch Manager chain of command?</a:t>
            </a:r>
            <a:endParaRPr lang="en-US" dirty="0"/>
          </a:p>
        </p:txBody>
      </p:sp>
      <p:sp>
        <p:nvSpPr>
          <p:cNvPr id="4" name="Slide Number Placeholder 3"/>
          <p:cNvSpPr>
            <a:spLocks noGrp="1"/>
          </p:cNvSpPr>
          <p:nvPr>
            <p:ph type="sldNum" sz="quarter" idx="10"/>
          </p:nvPr>
        </p:nvSpPr>
        <p:spPr/>
        <p:txBody>
          <a:bodyPr/>
          <a:lstStyle/>
          <a:p>
            <a:fld id="{EEAA7A1C-63B5-4CF5-B76C-E72CC2233C6D}" type="slidenum">
              <a:rPr lang="en-US" smtClean="0"/>
              <a:t>41</a:t>
            </a:fld>
            <a:endParaRPr lang="en-US"/>
          </a:p>
        </p:txBody>
      </p:sp>
    </p:spTree>
    <p:extLst>
      <p:ext uri="{BB962C8B-B14F-4D97-AF65-F5344CB8AC3E}">
        <p14:creationId xmlns:p14="http://schemas.microsoft.com/office/powerpoint/2010/main" val="47546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has embedded video demonstrating cribbing procedure. 6 minute video</a:t>
            </a:r>
          </a:p>
        </p:txBody>
      </p:sp>
      <p:sp>
        <p:nvSpPr>
          <p:cNvPr id="4" name="Slide Number Placeholder 3"/>
          <p:cNvSpPr>
            <a:spLocks noGrp="1"/>
          </p:cNvSpPr>
          <p:nvPr>
            <p:ph type="sldNum" sz="quarter" idx="5"/>
          </p:nvPr>
        </p:nvSpPr>
        <p:spPr/>
        <p:txBody>
          <a:bodyPr/>
          <a:lstStyle/>
          <a:p>
            <a:fld id="{EEAA7A1C-63B5-4CF5-B76C-E72CC2233C6D}" type="slidenum">
              <a:rPr lang="en-US" smtClean="0"/>
              <a:t>47</a:t>
            </a:fld>
            <a:endParaRPr lang="en-US"/>
          </a:p>
        </p:txBody>
      </p:sp>
    </p:spTree>
    <p:extLst>
      <p:ext uri="{BB962C8B-B14F-4D97-AF65-F5344CB8AC3E}">
        <p14:creationId xmlns:p14="http://schemas.microsoft.com/office/powerpoint/2010/main" val="2787947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AA7A1C-63B5-4CF5-B76C-E72CC2233C6D}" type="slidenum">
              <a:rPr lang="en-US" smtClean="0"/>
              <a:t>61</a:t>
            </a:fld>
            <a:endParaRPr lang="en-US"/>
          </a:p>
        </p:txBody>
      </p:sp>
    </p:spTree>
    <p:extLst>
      <p:ext uri="{BB962C8B-B14F-4D97-AF65-F5344CB8AC3E}">
        <p14:creationId xmlns:p14="http://schemas.microsoft.com/office/powerpoint/2010/main" val="382005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this slide</a:t>
            </a:r>
            <a:r>
              <a:rPr lang="en-US" baseline="0" dirty="0"/>
              <a:t> be here, or on it’s own after the table </a:t>
            </a:r>
            <a:r>
              <a:rPr lang="en-US" baseline="0"/>
              <a:t>top exercise?</a:t>
            </a:r>
            <a:endParaRPr lang="en-US"/>
          </a:p>
        </p:txBody>
      </p:sp>
      <p:sp>
        <p:nvSpPr>
          <p:cNvPr id="4" name="Slide Number Placeholder 3"/>
          <p:cNvSpPr>
            <a:spLocks noGrp="1"/>
          </p:cNvSpPr>
          <p:nvPr>
            <p:ph type="sldNum" sz="quarter" idx="10"/>
          </p:nvPr>
        </p:nvSpPr>
        <p:spPr/>
        <p:txBody>
          <a:bodyPr/>
          <a:lstStyle/>
          <a:p>
            <a:fld id="{EEAA7A1C-63B5-4CF5-B76C-E72CC2233C6D}" type="slidenum">
              <a:rPr lang="en-US" smtClean="0"/>
              <a:t>62</a:t>
            </a:fld>
            <a:endParaRPr lang="en-US"/>
          </a:p>
        </p:txBody>
      </p:sp>
    </p:spTree>
    <p:extLst>
      <p:ext uri="{BB962C8B-B14F-4D97-AF65-F5344CB8AC3E}">
        <p14:creationId xmlns:p14="http://schemas.microsoft.com/office/powerpoint/2010/main" val="316439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AA7A1C-63B5-4CF5-B76C-E72CC2233C6D}" type="slidenum">
              <a:rPr lang="en-US" smtClean="0"/>
              <a:t>8</a:t>
            </a:fld>
            <a:endParaRPr lang="en-US"/>
          </a:p>
        </p:txBody>
      </p:sp>
    </p:spTree>
    <p:extLst>
      <p:ext uri="{BB962C8B-B14F-4D97-AF65-F5344CB8AC3E}">
        <p14:creationId xmlns:p14="http://schemas.microsoft.com/office/powerpoint/2010/main" val="189152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on what will and will not be covered in this unit?</a:t>
            </a:r>
          </a:p>
        </p:txBody>
      </p:sp>
      <p:sp>
        <p:nvSpPr>
          <p:cNvPr id="4" name="Slide Number Placeholder 3"/>
          <p:cNvSpPr>
            <a:spLocks noGrp="1"/>
          </p:cNvSpPr>
          <p:nvPr>
            <p:ph type="sldNum" sz="quarter" idx="5"/>
          </p:nvPr>
        </p:nvSpPr>
        <p:spPr/>
        <p:txBody>
          <a:bodyPr/>
          <a:lstStyle/>
          <a:p>
            <a:fld id="{EEAA7A1C-63B5-4CF5-B76C-E72CC2233C6D}" type="slidenum">
              <a:rPr lang="en-US" smtClean="0"/>
              <a:t>9</a:t>
            </a:fld>
            <a:endParaRPr lang="en-US"/>
          </a:p>
        </p:txBody>
      </p:sp>
    </p:spTree>
    <p:extLst>
      <p:ext uri="{BB962C8B-B14F-4D97-AF65-F5344CB8AC3E}">
        <p14:creationId xmlns:p14="http://schemas.microsoft.com/office/powerpoint/2010/main" val="3435008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picture for a practice of gathering facts</a:t>
            </a:r>
          </a:p>
        </p:txBody>
      </p:sp>
      <p:sp>
        <p:nvSpPr>
          <p:cNvPr id="4" name="Slide Number Placeholder 3"/>
          <p:cNvSpPr>
            <a:spLocks noGrp="1"/>
          </p:cNvSpPr>
          <p:nvPr>
            <p:ph type="sldNum" sz="quarter" idx="5"/>
          </p:nvPr>
        </p:nvSpPr>
        <p:spPr/>
        <p:txBody>
          <a:bodyPr/>
          <a:lstStyle/>
          <a:p>
            <a:fld id="{EEAA7A1C-63B5-4CF5-B76C-E72CC2233C6D}" type="slidenum">
              <a:rPr lang="en-US" smtClean="0"/>
              <a:t>11</a:t>
            </a:fld>
            <a:endParaRPr lang="en-US"/>
          </a:p>
        </p:txBody>
      </p:sp>
    </p:spTree>
    <p:extLst>
      <p:ext uri="{BB962C8B-B14F-4D97-AF65-F5344CB8AC3E}">
        <p14:creationId xmlns:p14="http://schemas.microsoft.com/office/powerpoint/2010/main" val="2213771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this building is in Santa Cruz, October 17, 5:04 PM. World Series beginning in SF.</a:t>
            </a:r>
          </a:p>
          <a:p>
            <a:endParaRPr lang="en-US" dirty="0"/>
          </a:p>
          <a:p>
            <a:r>
              <a:rPr lang="en-US" dirty="0"/>
              <a:t>During the </a:t>
            </a:r>
            <a:r>
              <a:rPr lang="en-US" dirty="0">
                <a:effectLst/>
              </a:rPr>
              <a:t>Northridge earthquake in 1994, two concrete buildings collapsed catastrophically: </a:t>
            </a:r>
            <a:r>
              <a:rPr lang="en-US" b="1" dirty="0">
                <a:effectLst/>
              </a:rPr>
              <a:t>a Bullock's department store and a Kaiser Permanente medical office in the San Fernando Valley</a:t>
            </a:r>
            <a:r>
              <a:rPr lang="en-US" dirty="0">
                <a:effectLst/>
              </a:rPr>
              <a:t>. Hundreds could have died had the earthquake occurred during the workday, and not at 4:31 a.m.</a:t>
            </a:r>
            <a:endParaRPr lang="en-US" dirty="0"/>
          </a:p>
        </p:txBody>
      </p:sp>
      <p:sp>
        <p:nvSpPr>
          <p:cNvPr id="4" name="Slide Number Placeholder 3"/>
          <p:cNvSpPr>
            <a:spLocks noGrp="1"/>
          </p:cNvSpPr>
          <p:nvPr>
            <p:ph type="sldNum" sz="quarter" idx="5"/>
          </p:nvPr>
        </p:nvSpPr>
        <p:spPr/>
        <p:txBody>
          <a:bodyPr/>
          <a:lstStyle/>
          <a:p>
            <a:fld id="{EEAA7A1C-63B5-4CF5-B76C-E72CC2233C6D}" type="slidenum">
              <a:rPr lang="en-US" smtClean="0"/>
              <a:t>12</a:t>
            </a:fld>
            <a:endParaRPr lang="en-US"/>
          </a:p>
        </p:txBody>
      </p:sp>
    </p:spTree>
    <p:extLst>
      <p:ext uri="{BB962C8B-B14F-4D97-AF65-F5344CB8AC3E}">
        <p14:creationId xmlns:p14="http://schemas.microsoft.com/office/powerpoint/2010/main" val="32781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If building is creaking or groaning, it is unstable. DO NOT ENTER.</a:t>
            </a:r>
          </a:p>
        </p:txBody>
      </p:sp>
      <p:sp>
        <p:nvSpPr>
          <p:cNvPr id="4" name="Slide Number Placeholder 3"/>
          <p:cNvSpPr>
            <a:spLocks noGrp="1"/>
          </p:cNvSpPr>
          <p:nvPr>
            <p:ph type="sldNum" sz="quarter" idx="5"/>
          </p:nvPr>
        </p:nvSpPr>
        <p:spPr/>
        <p:txBody>
          <a:bodyPr/>
          <a:lstStyle/>
          <a:p>
            <a:fld id="{EEAA7A1C-63B5-4CF5-B76C-E72CC2233C6D}" type="slidenum">
              <a:rPr lang="en-US" smtClean="0"/>
              <a:t>17</a:t>
            </a:fld>
            <a:endParaRPr lang="en-US"/>
          </a:p>
        </p:txBody>
      </p:sp>
    </p:spTree>
    <p:extLst>
      <p:ext uri="{BB962C8B-B14F-4D97-AF65-F5344CB8AC3E}">
        <p14:creationId xmlns:p14="http://schemas.microsoft.com/office/powerpoint/2010/main" val="78163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a:t>
            </a:r>
            <a:r>
              <a:rPr lang="en-US" baseline="0" dirty="0"/>
              <a:t> you see?  Would you enter?</a:t>
            </a:r>
          </a:p>
          <a:p>
            <a:r>
              <a:rPr lang="en-US" baseline="0" dirty="0"/>
              <a:t>What do you want to know before deciding to enter?</a:t>
            </a:r>
          </a:p>
          <a:p>
            <a:endParaRPr lang="en-US" baseline="0" dirty="0"/>
          </a:p>
          <a:p>
            <a:r>
              <a:rPr lang="en-US" baseline="0" dirty="0"/>
              <a:t>Describe damage using ABCD standard. A is front, Move clockwise, B is to the left, C is rear, etc. Use this also for inside hazards or survivors. Look at Table 7.2 on page 7-9. </a:t>
            </a:r>
            <a:endParaRPr lang="en-US" dirty="0"/>
          </a:p>
        </p:txBody>
      </p:sp>
      <p:sp>
        <p:nvSpPr>
          <p:cNvPr id="4" name="Slide Number Placeholder 3"/>
          <p:cNvSpPr>
            <a:spLocks noGrp="1"/>
          </p:cNvSpPr>
          <p:nvPr>
            <p:ph type="sldNum" sz="quarter" idx="10"/>
          </p:nvPr>
        </p:nvSpPr>
        <p:spPr/>
        <p:txBody>
          <a:bodyPr/>
          <a:lstStyle/>
          <a:p>
            <a:fld id="{EEAA7A1C-63B5-4CF5-B76C-E72CC2233C6D}" type="slidenum">
              <a:rPr lang="en-US" smtClean="0"/>
              <a:t>19</a:t>
            </a:fld>
            <a:endParaRPr lang="en-US"/>
          </a:p>
        </p:txBody>
      </p:sp>
    </p:spTree>
    <p:extLst>
      <p:ext uri="{BB962C8B-B14F-4D97-AF65-F5344CB8AC3E}">
        <p14:creationId xmlns:p14="http://schemas.microsoft.com/office/powerpoint/2010/main" val="1709889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may look light or moderate but inside can pose dangers. Hazardous chemicals stored? Gas leaks? Unseen damage?</a:t>
            </a:r>
          </a:p>
          <a:p>
            <a:r>
              <a:rPr lang="en-US" dirty="0"/>
              <a:t>Secondary factors – Weather changing? Crowd growing? Sirens heard or silence? </a:t>
            </a:r>
          </a:p>
          <a:p>
            <a:r>
              <a:rPr lang="en-US" dirty="0"/>
              <a:t>What ifs? Power goes out during search, aftershocks.  Apply Murphy’s law.</a:t>
            </a:r>
          </a:p>
          <a:p>
            <a:r>
              <a:rPr lang="en-US" dirty="0"/>
              <a:t>What does this mean? Spotter looking for changes, can you stabilize hazards? Personal safety first, </a:t>
            </a:r>
          </a:p>
        </p:txBody>
      </p:sp>
      <p:sp>
        <p:nvSpPr>
          <p:cNvPr id="4" name="Slide Number Placeholder 3"/>
          <p:cNvSpPr>
            <a:spLocks noGrp="1"/>
          </p:cNvSpPr>
          <p:nvPr>
            <p:ph type="sldNum" sz="quarter" idx="5"/>
          </p:nvPr>
        </p:nvSpPr>
        <p:spPr/>
        <p:txBody>
          <a:bodyPr/>
          <a:lstStyle/>
          <a:p>
            <a:fld id="{EEAA7A1C-63B5-4CF5-B76C-E72CC2233C6D}" type="slidenum">
              <a:rPr lang="en-US" smtClean="0"/>
              <a:t>20</a:t>
            </a:fld>
            <a:endParaRPr lang="en-US"/>
          </a:p>
        </p:txBody>
      </p:sp>
    </p:spTree>
    <p:extLst>
      <p:ext uri="{BB962C8B-B14F-4D97-AF65-F5344CB8AC3E}">
        <p14:creationId xmlns:p14="http://schemas.microsoft.com/office/powerpoint/2010/main" val="304281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will include personnel, tools, and equipment</a:t>
            </a:r>
          </a:p>
          <a:p>
            <a:endParaRPr lang="en-US" dirty="0"/>
          </a:p>
          <a:p>
            <a:r>
              <a:rPr lang="en-US" dirty="0"/>
              <a:t>Look at Table 7.3 on page 7-11</a:t>
            </a:r>
          </a:p>
        </p:txBody>
      </p:sp>
      <p:sp>
        <p:nvSpPr>
          <p:cNvPr id="4" name="Slide Number Placeholder 3"/>
          <p:cNvSpPr>
            <a:spLocks noGrp="1"/>
          </p:cNvSpPr>
          <p:nvPr>
            <p:ph type="sldNum" sz="quarter" idx="5"/>
          </p:nvPr>
        </p:nvSpPr>
        <p:spPr/>
        <p:txBody>
          <a:bodyPr/>
          <a:lstStyle/>
          <a:p>
            <a:fld id="{EEAA7A1C-63B5-4CF5-B76C-E72CC2233C6D}" type="slidenum">
              <a:rPr lang="en-US" smtClean="0"/>
              <a:t>21</a:t>
            </a:fld>
            <a:endParaRPr lang="en-US"/>
          </a:p>
        </p:txBody>
      </p:sp>
    </p:spTree>
    <p:extLst>
      <p:ext uri="{BB962C8B-B14F-4D97-AF65-F5344CB8AC3E}">
        <p14:creationId xmlns:p14="http://schemas.microsoft.com/office/powerpoint/2010/main" val="2448264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74E5C-7F33-744D-828A-63B468ED77E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6D28D238-310A-B241-A7E7-152CB9E9AC6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Tree>
    <p:extLst>
      <p:ext uri="{BB962C8B-B14F-4D97-AF65-F5344CB8AC3E}">
        <p14:creationId xmlns:p14="http://schemas.microsoft.com/office/powerpoint/2010/main" val="2731951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B3CC7C-8AC3-B84B-9BE9-3392D349F1B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11ED5D84-B877-A943-8C87-5B77A44AF10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chemeClr val="tx1"/>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358701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66A5303-72BF-2E4F-A2AE-19DB2789850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0" name="Picture 19">
            <a:extLst>
              <a:ext uri="{FF2B5EF4-FFF2-40B4-BE49-F238E27FC236}">
                <a16:creationId xmlns:a16="http://schemas.microsoft.com/office/drawing/2014/main" id="{F75180F7-F67E-2A4A-956D-AEF140B545A2}"/>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3AE9D370-B5BD-4A01-BD93-E3AF2518AE4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527909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38DDE6-B4A7-0541-90DA-8FC7EEF0F91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83A92967-FF1D-F449-95B6-E31F83596F28}"/>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4E358483-0701-4610-B7F8-1CDC93B7D0E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205973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FA9AEBB-8891-A342-9D8E-FDE1EF163A4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E60EF1FA-DB3B-394B-94CA-7630D7D905AA}"/>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3881DF7E-501B-4BCA-95FE-16FA92C066C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54888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779B46-53E1-5149-8E8C-35E83EBC25FD}"/>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a:extLst>
              <a:ext uri="{FF2B5EF4-FFF2-40B4-BE49-F238E27FC236}">
                <a16:creationId xmlns:a16="http://schemas.microsoft.com/office/drawing/2014/main" id="{EA77D519-0397-B742-A4B4-77644D4D38FF}"/>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F98828DD-31C9-4C41-AB97-0D5A474AF7B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352850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ed List w/PM">
  <p:cSld name="1_Bulleted List w/PM">
    <p:spTree>
      <p:nvGrpSpPr>
        <p:cNvPr id="1" name="Shape 71"/>
        <p:cNvGrpSpPr/>
        <p:nvPr/>
      </p:nvGrpSpPr>
      <p:grpSpPr>
        <a:xfrm>
          <a:off x="0" y="0"/>
          <a:ext cx="0" cy="0"/>
          <a:chOff x="0" y="0"/>
          <a:chExt cx="0" cy="0"/>
        </a:xfrm>
      </p:grpSpPr>
      <p:sp>
        <p:nvSpPr>
          <p:cNvPr id="72" name="Google Shape;72;p85"/>
          <p:cNvSpPr/>
          <p:nvPr/>
        </p:nvSpPr>
        <p:spPr>
          <a:xfrm>
            <a:off x="0" y="4"/>
            <a:ext cx="9144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3" name="Google Shape;73;p85"/>
          <p:cNvPicPr preferRelativeResize="0"/>
          <p:nvPr/>
        </p:nvPicPr>
        <p:blipFill rotWithShape="1">
          <a:blip r:embed="rId2">
            <a:alphaModFix/>
          </a:blip>
          <a:srcRect/>
          <a:stretch/>
        </p:blipFill>
        <p:spPr>
          <a:xfrm>
            <a:off x="6126479" y="887762"/>
            <a:ext cx="3017519" cy="643403"/>
          </a:xfrm>
          <a:prstGeom prst="rect">
            <a:avLst/>
          </a:prstGeom>
          <a:noFill/>
          <a:ln>
            <a:noFill/>
          </a:ln>
        </p:spPr>
      </p:pic>
      <p:sp>
        <p:nvSpPr>
          <p:cNvPr id="74" name="Google Shape;74;p85"/>
          <p:cNvSpPr txBox="1">
            <a:spLocks noGrp="1"/>
          </p:cNvSpPr>
          <p:nvPr>
            <p:ph type="body" idx="1"/>
          </p:nvPr>
        </p:nvSpPr>
        <p:spPr>
          <a:xfrm>
            <a:off x="315142" y="1521229"/>
            <a:ext cx="8512974" cy="478114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0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5"/>
          <p:cNvSpPr/>
          <p:nvPr/>
        </p:nvSpPr>
        <p:spPr>
          <a:xfrm>
            <a:off x="1429788" y="6256657"/>
            <a:ext cx="7714211"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6" name="Google Shape;76;p85"/>
          <p:cNvPicPr preferRelativeResize="0"/>
          <p:nvPr/>
        </p:nvPicPr>
        <p:blipFill rotWithShape="1">
          <a:blip r:embed="rId3">
            <a:alphaModFix/>
          </a:blip>
          <a:srcRect/>
          <a:stretch/>
        </p:blipFill>
        <p:spPr>
          <a:xfrm>
            <a:off x="87561" y="5936615"/>
            <a:ext cx="1283061" cy="731520"/>
          </a:xfrm>
          <a:prstGeom prst="rect">
            <a:avLst/>
          </a:prstGeom>
          <a:noFill/>
          <a:ln>
            <a:noFill/>
          </a:ln>
        </p:spPr>
      </p:pic>
      <p:sp>
        <p:nvSpPr>
          <p:cNvPr id="77" name="Google Shape;77;p85"/>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85"/>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85"/>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85"/>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400"/>
              <a:buNone/>
              <a:defRPr sz="14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348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57018-76C8-4B50-9EF8-EB0C8185DB66}"/>
              </a:ext>
            </a:extLst>
          </p:cNvPr>
          <p:cNvSpPr>
            <a:spLocks noGrp="1"/>
          </p:cNvSpPr>
          <p:nvPr>
            <p:ph type="title" idx="4294967295"/>
          </p:nvPr>
        </p:nvSpPr>
        <p:spPr>
          <a:xfrm>
            <a:off x="164387" y="2156953"/>
            <a:ext cx="8795913" cy="1325563"/>
          </a:xfrm>
        </p:spPr>
        <p:txBody>
          <a:bodyPr/>
          <a:lstStyle/>
          <a:p>
            <a:pPr lvl="0" algn="ctr">
              <a:spcBef>
                <a:spcPts val="1000"/>
              </a:spcBef>
            </a:pPr>
            <a:r>
              <a:rPr lang="en-US" sz="3100" b="1" dirty="0">
                <a:solidFill>
                  <a:prstClr val="black"/>
                </a:solidFill>
                <a:latin typeface="Arial" panose="020B0604020202020204" pitchFamily="34" charset="0"/>
                <a:ea typeface="+mn-ea"/>
                <a:cs typeface="Arial" panose="020B0604020202020204" pitchFamily="34" charset="0"/>
              </a:rPr>
              <a:t>Unit 7: Light Search and Rescue Operations</a:t>
            </a:r>
          </a:p>
        </p:txBody>
      </p:sp>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a:xfrm>
            <a:off x="1407560" y="1634020"/>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1558479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p:txBody>
          <a:bodyPr/>
          <a:lstStyle/>
          <a:p>
            <a:r>
              <a:rPr lang="en-US" dirty="0"/>
              <a:t>CERT Size-up </a:t>
            </a:r>
          </a:p>
        </p:txBody>
      </p:sp>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spcBef>
                <a:spcPts val="500"/>
              </a:spcBef>
            </a:pPr>
            <a:r>
              <a:rPr lang="en-US" dirty="0"/>
              <a:t>Gather Facts </a:t>
            </a:r>
          </a:p>
          <a:p>
            <a:pPr>
              <a:spcBef>
                <a:spcPts val="500"/>
              </a:spcBef>
            </a:pPr>
            <a:r>
              <a:rPr lang="en-US" dirty="0"/>
              <a:t>Assess Damage </a:t>
            </a:r>
          </a:p>
          <a:p>
            <a:pPr>
              <a:spcBef>
                <a:spcPts val="500"/>
              </a:spcBef>
            </a:pPr>
            <a:r>
              <a:rPr lang="en-US" dirty="0"/>
              <a:t>Consider Probabilities </a:t>
            </a:r>
          </a:p>
          <a:p>
            <a:pPr>
              <a:spcBef>
                <a:spcPts val="500"/>
              </a:spcBef>
            </a:pPr>
            <a:r>
              <a:rPr lang="en-US" dirty="0"/>
              <a:t>Assess Your Situation </a:t>
            </a:r>
          </a:p>
          <a:p>
            <a:pPr>
              <a:spcBef>
                <a:spcPts val="500"/>
              </a:spcBef>
            </a:pPr>
            <a:r>
              <a:rPr lang="en-US" dirty="0"/>
              <a:t>Establish Priorities </a:t>
            </a:r>
          </a:p>
          <a:p>
            <a:pPr>
              <a:spcBef>
                <a:spcPts val="500"/>
              </a:spcBef>
            </a:pPr>
            <a:r>
              <a:rPr lang="en-US" dirty="0"/>
              <a:t>Make Decisions </a:t>
            </a:r>
          </a:p>
          <a:p>
            <a:pPr>
              <a:spcBef>
                <a:spcPts val="500"/>
              </a:spcBef>
            </a:pPr>
            <a:r>
              <a:rPr lang="en-US" dirty="0"/>
              <a:t>Develop Plan of Action </a:t>
            </a:r>
          </a:p>
          <a:p>
            <a:pPr>
              <a:spcBef>
                <a:spcPts val="500"/>
              </a:spcBef>
            </a:pPr>
            <a:r>
              <a:rPr lang="en-US" dirty="0"/>
              <a:t>Take Action </a:t>
            </a:r>
          </a:p>
          <a:p>
            <a:pPr>
              <a:spcBef>
                <a:spcPts val="500"/>
              </a:spcBef>
            </a:pPr>
            <a:r>
              <a:rPr lang="en-US" dirty="0"/>
              <a:t>Evaluate Progress </a:t>
            </a:r>
          </a:p>
        </p:txBody>
      </p:sp>
      <p:pic>
        <p:nvPicPr>
          <p:cNvPr id="10" name="Picture 9" descr="A drawing of a flag&#10;&#10;Description generated with very high confidence">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422" y="2246287"/>
            <a:ext cx="3339281" cy="3418446"/>
          </a:xfrm>
          <a:prstGeom prst="rect">
            <a:avLst/>
          </a:prstGeom>
        </p:spPr>
      </p:pic>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r>
              <a:rPr lang="en-US" dirty="0"/>
              <a:t>PM 7-3</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r>
              <a:rPr lang="en-US" dirty="0"/>
              <a:t>7-10</a:t>
            </a:r>
          </a:p>
        </p:txBody>
      </p:sp>
    </p:spTree>
    <p:extLst>
      <p:ext uri="{BB962C8B-B14F-4D97-AF65-F5344CB8AC3E}">
        <p14:creationId xmlns:p14="http://schemas.microsoft.com/office/powerpoint/2010/main" val="1827019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p:txBody>
          <a:bodyPr/>
          <a:lstStyle/>
          <a:p>
            <a:r>
              <a:rPr lang="en-US" dirty="0"/>
              <a:t>Size-up Step 1</a:t>
            </a:r>
          </a:p>
        </p:txBody>
      </p:sp>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pPr marL="0" indent="0">
              <a:buNone/>
            </a:pPr>
            <a:r>
              <a:rPr lang="en-US" sz="3200" b="1" u="sng" dirty="0"/>
              <a:t>Gather Facts: </a:t>
            </a:r>
          </a:p>
          <a:p>
            <a:pPr lvl="1">
              <a:buClr>
                <a:srgbClr val="448431"/>
              </a:buClr>
            </a:pPr>
            <a:r>
              <a:rPr lang="en-US" sz="2800" dirty="0"/>
              <a:t>Time of event and day of the week</a:t>
            </a:r>
          </a:p>
          <a:p>
            <a:pPr lvl="1">
              <a:buClr>
                <a:srgbClr val="448431"/>
              </a:buClr>
            </a:pPr>
            <a:r>
              <a:rPr lang="en-US" sz="2800" dirty="0"/>
              <a:t>Construction type/terrain</a:t>
            </a:r>
          </a:p>
          <a:p>
            <a:pPr lvl="1">
              <a:buClr>
                <a:srgbClr val="448431"/>
              </a:buClr>
            </a:pPr>
            <a:r>
              <a:rPr lang="en-US" sz="2800" dirty="0"/>
              <a:t>Occupancy</a:t>
            </a:r>
          </a:p>
          <a:p>
            <a:pPr lvl="1">
              <a:buClr>
                <a:srgbClr val="448431"/>
              </a:buClr>
            </a:pPr>
            <a:r>
              <a:rPr lang="en-US" sz="2800" dirty="0"/>
              <a:t>Weather</a:t>
            </a:r>
          </a:p>
          <a:p>
            <a:pPr lvl="1">
              <a:buClr>
                <a:srgbClr val="448431"/>
              </a:buClr>
            </a:pPr>
            <a:r>
              <a:rPr lang="en-US" sz="2800" dirty="0"/>
              <a:t>Hazards</a:t>
            </a:r>
          </a:p>
          <a:p>
            <a:pPr lvl="1">
              <a:buClr>
                <a:srgbClr val="448431"/>
              </a:buClr>
            </a:pPr>
            <a:r>
              <a:rPr lang="en-US" sz="2800" dirty="0"/>
              <a:t>Search subject profile </a:t>
            </a:r>
          </a:p>
        </p:txBody>
      </p:sp>
      <p:pic>
        <p:nvPicPr>
          <p:cNvPr id="6" name="Picture 5" descr="Photo of a large building that has partially collapsed.">
            <a:extLst>
              <a:ext uri="{FF2B5EF4-FFF2-40B4-BE49-F238E27FC236}">
                <a16:creationId xmlns:a16="http://schemas.microsoft.com/office/drawing/2014/main" id="{8B5AC193-D036-47CD-8DE0-6CDD62FB8A1A}"/>
              </a:ext>
            </a:extLst>
          </p:cNvPr>
          <p:cNvPicPr>
            <a:picLocks noChangeAspect="1"/>
          </p:cNvPicPr>
          <p:nvPr/>
        </p:nvPicPr>
        <p:blipFill>
          <a:blip r:embed="rId3"/>
          <a:stretch>
            <a:fillRect/>
          </a:stretch>
        </p:blipFill>
        <p:spPr>
          <a:xfrm>
            <a:off x="5045778" y="1935261"/>
            <a:ext cx="3737367" cy="3651244"/>
          </a:xfrm>
          <a:prstGeom prst="rect">
            <a:avLst/>
          </a:prstGeom>
        </p:spPr>
      </p:pic>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r>
              <a:rPr lang="en-US" dirty="0"/>
              <a:t>PM 7-5</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r>
              <a:rPr lang="en-US" dirty="0"/>
              <a:t>7-11</a:t>
            </a:r>
          </a:p>
        </p:txBody>
      </p:sp>
    </p:spTree>
    <p:extLst>
      <p:ext uri="{BB962C8B-B14F-4D97-AF65-F5344CB8AC3E}">
        <p14:creationId xmlns:p14="http://schemas.microsoft.com/office/powerpoint/2010/main" val="2187809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8AC19-F5B9-0202-96F4-9D7A63A1BEF6}"/>
              </a:ext>
            </a:extLst>
          </p:cNvPr>
          <p:cNvSpPr>
            <a:spLocks noGrp="1"/>
          </p:cNvSpPr>
          <p:nvPr>
            <p:ph type="title"/>
          </p:nvPr>
        </p:nvSpPr>
        <p:spPr/>
        <p:txBody>
          <a:bodyPr/>
          <a:lstStyle/>
          <a:p>
            <a:r>
              <a:rPr lang="en-US" dirty="0"/>
              <a:t>Scenario</a:t>
            </a:r>
          </a:p>
        </p:txBody>
      </p:sp>
      <p:sp>
        <p:nvSpPr>
          <p:cNvPr id="4" name="Text Placeholder 3">
            <a:extLst>
              <a:ext uri="{FF2B5EF4-FFF2-40B4-BE49-F238E27FC236}">
                <a16:creationId xmlns:a16="http://schemas.microsoft.com/office/drawing/2014/main" id="{A70ED44D-2108-D2C7-2A17-B7C067885F9F}"/>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230B4048-4890-2FCD-287C-04C119680206}"/>
              </a:ext>
            </a:extLst>
          </p:cNvPr>
          <p:cNvSpPr>
            <a:spLocks noGrp="1"/>
          </p:cNvSpPr>
          <p:nvPr>
            <p:ph type="body" sz="quarter" idx="11"/>
          </p:nvPr>
        </p:nvSpPr>
        <p:spPr/>
        <p:txBody>
          <a:bodyPr/>
          <a:lstStyle/>
          <a:p>
            <a:endParaRPr lang="en-US"/>
          </a:p>
        </p:txBody>
      </p:sp>
      <p:sp>
        <p:nvSpPr>
          <p:cNvPr id="6" name="Content Placeholder 5">
            <a:extLst>
              <a:ext uri="{FF2B5EF4-FFF2-40B4-BE49-F238E27FC236}">
                <a16:creationId xmlns:a16="http://schemas.microsoft.com/office/drawing/2014/main" id="{14F6F01D-F2FC-1516-53C4-207B42BA2C86}"/>
              </a:ext>
            </a:extLst>
          </p:cNvPr>
          <p:cNvSpPr>
            <a:spLocks noGrp="1"/>
          </p:cNvSpPr>
          <p:nvPr>
            <p:ph sz="quarter" idx="12"/>
          </p:nvPr>
        </p:nvSpPr>
        <p:spPr/>
        <p:txBody>
          <a:bodyPr/>
          <a:lstStyle/>
          <a:p>
            <a:endParaRPr lang="en-US"/>
          </a:p>
        </p:txBody>
      </p:sp>
      <p:pic>
        <p:nvPicPr>
          <p:cNvPr id="7" name="Content Placeholder 6" descr="Photo of a large building that has partially collapsed.">
            <a:extLst>
              <a:ext uri="{FF2B5EF4-FFF2-40B4-BE49-F238E27FC236}">
                <a16:creationId xmlns:a16="http://schemas.microsoft.com/office/drawing/2014/main" id="{2DC14EC8-2AFE-F4C7-F899-3FB1A2BE7325}"/>
              </a:ext>
            </a:extLst>
          </p:cNvPr>
          <p:cNvPicPr>
            <a:picLocks noGrp="1" noChangeAspect="1"/>
          </p:cNvPicPr>
          <p:nvPr>
            <p:ph idx="1"/>
          </p:nvPr>
        </p:nvPicPr>
        <p:blipFill>
          <a:blip r:embed="rId3"/>
          <a:stretch>
            <a:fillRect/>
          </a:stretch>
        </p:blipFill>
        <p:spPr>
          <a:xfrm>
            <a:off x="2940534" y="426522"/>
            <a:ext cx="5602780" cy="5455338"/>
          </a:xfrm>
          <a:prstGeom prst="rect">
            <a:avLst/>
          </a:prstGeom>
        </p:spPr>
      </p:pic>
    </p:spTree>
    <p:extLst>
      <p:ext uri="{BB962C8B-B14F-4D97-AF65-F5344CB8AC3E}">
        <p14:creationId xmlns:p14="http://schemas.microsoft.com/office/powerpoint/2010/main" val="254746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p:txBody>
          <a:bodyPr/>
          <a:lstStyle/>
          <a:p>
            <a:r>
              <a:rPr lang="en-US" dirty="0"/>
              <a:t>Size-up Step 2</a:t>
            </a:r>
          </a:p>
        </p:txBody>
      </p:sp>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pPr>
              <a:buNone/>
              <a:defRPr/>
            </a:pPr>
            <a:r>
              <a:rPr lang="en-US" altLang="en-US" sz="3200" b="1" u="sng" dirty="0"/>
              <a:t>Assess and Communicate Damage</a:t>
            </a:r>
          </a:p>
          <a:p>
            <a:pPr>
              <a:buClr>
                <a:srgbClr val="448431"/>
              </a:buClr>
              <a:defRPr/>
            </a:pPr>
            <a:r>
              <a:rPr lang="en-US" altLang="en-US" dirty="0"/>
              <a:t>Survey entire perimeter to get full picture</a:t>
            </a:r>
          </a:p>
          <a:p>
            <a:pPr>
              <a:buClr>
                <a:srgbClr val="448431"/>
              </a:buClr>
              <a:defRPr/>
            </a:pPr>
            <a:r>
              <a:rPr lang="en-US" altLang="en-US" dirty="0"/>
              <a:t>Evaluate type of building construction</a:t>
            </a:r>
          </a:p>
          <a:p>
            <a:pPr>
              <a:buClr>
                <a:srgbClr val="448431"/>
              </a:buClr>
              <a:defRPr/>
            </a:pPr>
            <a:r>
              <a:rPr lang="en-US" altLang="en-US" dirty="0"/>
              <a:t>The CERT mission changes if:</a:t>
            </a:r>
          </a:p>
          <a:p>
            <a:pPr marL="800100" lvl="1" indent="-342900">
              <a:buClr>
                <a:schemeClr val="accent6">
                  <a:lumMod val="75000"/>
                </a:schemeClr>
              </a:buClr>
              <a:defRPr/>
            </a:pPr>
            <a:r>
              <a:rPr lang="en-US" altLang="en-US" dirty="0"/>
              <a:t>     Damage is light</a:t>
            </a:r>
          </a:p>
          <a:p>
            <a:pPr marL="800100" lvl="1" indent="-342900">
              <a:buClr>
                <a:schemeClr val="accent6">
                  <a:lumMod val="75000"/>
                </a:schemeClr>
              </a:buClr>
              <a:defRPr/>
            </a:pPr>
            <a:r>
              <a:rPr lang="en-US" altLang="en-US" dirty="0"/>
              <a:t>     Damage is moderate</a:t>
            </a:r>
          </a:p>
          <a:p>
            <a:pPr marL="800100" lvl="1" indent="-342900">
              <a:buClr>
                <a:schemeClr val="accent6">
                  <a:lumMod val="75000"/>
                </a:schemeClr>
              </a:buClr>
              <a:defRPr/>
            </a:pPr>
            <a:r>
              <a:rPr lang="en-US" altLang="en-US" dirty="0"/>
              <a:t>     Damage is heavy</a:t>
            </a:r>
          </a:p>
          <a:p>
            <a:pPr lvl="1">
              <a:buNone/>
              <a:defRPr/>
            </a:pPr>
            <a:r>
              <a:rPr lang="en-US" altLang="en-US" dirty="0"/>
              <a:t>[Recall Damage Assessment Form, Unit 2]</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r>
              <a:rPr lang="en-US" dirty="0"/>
              <a:t>PM 7-6</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r>
              <a:rPr lang="en-US" dirty="0"/>
              <a:t>7-12</a:t>
            </a:r>
          </a:p>
        </p:txBody>
      </p:sp>
    </p:spTree>
    <p:extLst>
      <p:ext uri="{BB962C8B-B14F-4D97-AF65-F5344CB8AC3E}">
        <p14:creationId xmlns:p14="http://schemas.microsoft.com/office/powerpoint/2010/main" val="1436082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p:txBody>
          <a:bodyPr/>
          <a:lstStyle/>
          <a:p>
            <a:r>
              <a:rPr lang="en-US" dirty="0"/>
              <a:t>Light Damage</a:t>
            </a:r>
          </a:p>
        </p:txBody>
      </p:sp>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5232966" cy="4781145"/>
          </a:xfrm>
        </p:spPr>
        <p:txBody>
          <a:bodyPr>
            <a:normAutofit/>
          </a:bodyPr>
          <a:lstStyle/>
          <a:p>
            <a:pPr>
              <a:buClr>
                <a:srgbClr val="448431"/>
              </a:buClr>
              <a:defRPr/>
            </a:pPr>
            <a:r>
              <a:rPr lang="en-US" altLang="en-US" dirty="0"/>
              <a:t>Superficial</a:t>
            </a:r>
          </a:p>
          <a:p>
            <a:pPr>
              <a:buClr>
                <a:srgbClr val="448431"/>
              </a:buClr>
              <a:defRPr/>
            </a:pPr>
            <a:r>
              <a:rPr lang="en-US" altLang="en-US" dirty="0"/>
              <a:t>Broken windows</a:t>
            </a:r>
          </a:p>
          <a:p>
            <a:pPr>
              <a:buClr>
                <a:srgbClr val="448431"/>
              </a:buClr>
              <a:defRPr/>
            </a:pPr>
            <a:r>
              <a:rPr lang="en-US" altLang="en-US" dirty="0"/>
              <a:t>Superficial cracks or </a:t>
            </a:r>
            <a:br>
              <a:rPr lang="en-US" altLang="en-US" dirty="0"/>
            </a:br>
            <a:r>
              <a:rPr lang="en-US" altLang="en-US" dirty="0"/>
              <a:t>breaks in wall surface</a:t>
            </a:r>
          </a:p>
          <a:p>
            <a:pPr>
              <a:buClr>
                <a:srgbClr val="448431"/>
              </a:buClr>
              <a:defRPr/>
            </a:pPr>
            <a:r>
              <a:rPr lang="en-US" altLang="en-US" dirty="0"/>
              <a:t>Minor damage to the </a:t>
            </a:r>
            <a:br>
              <a:rPr lang="en-US" altLang="en-US" dirty="0"/>
            </a:br>
            <a:r>
              <a:rPr lang="en-US" altLang="en-US" dirty="0"/>
              <a:t>interior contents</a:t>
            </a:r>
          </a:p>
          <a:p>
            <a:pPr>
              <a:buClr>
                <a:srgbClr val="448431"/>
              </a:buClr>
              <a:defRPr/>
            </a:pPr>
            <a:r>
              <a:rPr lang="en-US" altLang="en-US" dirty="0"/>
              <a:t>Safe to enter and remain</a:t>
            </a:r>
          </a:p>
          <a:p>
            <a:pPr>
              <a:buClr>
                <a:srgbClr val="448431"/>
              </a:buClr>
              <a:defRPr/>
            </a:pPr>
            <a:r>
              <a:rPr lang="en-US" altLang="en-US" dirty="0"/>
              <a:t>Triage and treat injured </a:t>
            </a:r>
          </a:p>
          <a:p>
            <a:pPr marL="0" indent="0">
              <a:buClr>
                <a:srgbClr val="448431"/>
              </a:buClr>
              <a:buNone/>
              <a:defRPr/>
            </a:pPr>
            <a:r>
              <a:rPr lang="en-US" altLang="en-US" dirty="0"/>
              <a:t>   in place</a:t>
            </a:r>
          </a:p>
        </p:txBody>
      </p:sp>
      <p:pic>
        <p:nvPicPr>
          <p:cNvPr id="8" name="Picture 7" descr="A woman sits on the floor in the middle of an aisle in a library, likely damaged during a disaster. Books are strewn on the floor, and a vent is hanging from the ceiling.">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4929451" y="1646134"/>
            <a:ext cx="3005047" cy="4463118"/>
          </a:xfrm>
          <a:prstGeom prst="rect">
            <a:avLst/>
          </a:prstGeom>
        </p:spPr>
      </p:pic>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r>
              <a:rPr lang="en-US" dirty="0"/>
              <a:t>PM 7-6</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r>
              <a:rPr lang="en-US" dirty="0"/>
              <a:t>7-13</a:t>
            </a:r>
          </a:p>
        </p:txBody>
      </p:sp>
    </p:spTree>
    <p:extLst>
      <p:ext uri="{BB962C8B-B14F-4D97-AF65-F5344CB8AC3E}">
        <p14:creationId xmlns:p14="http://schemas.microsoft.com/office/powerpoint/2010/main" val="998795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p:txBody>
          <a:bodyPr/>
          <a:lstStyle/>
          <a:p>
            <a:r>
              <a:rPr lang="en-US" dirty="0"/>
              <a:t>Moderate Damage</a:t>
            </a:r>
          </a:p>
        </p:txBody>
      </p:sp>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1" y="1521229"/>
            <a:ext cx="5563145" cy="4781145"/>
          </a:xfrm>
        </p:spPr>
        <p:txBody>
          <a:bodyPr>
            <a:normAutofit lnSpcReduction="10000"/>
          </a:bodyPr>
          <a:lstStyle/>
          <a:p>
            <a:pPr>
              <a:buClr>
                <a:schemeClr val="accent6">
                  <a:lumMod val="75000"/>
                </a:schemeClr>
              </a:buClr>
            </a:pPr>
            <a:r>
              <a:rPr lang="en-US" dirty="0"/>
              <a:t>Visible signs of damage</a:t>
            </a:r>
          </a:p>
          <a:p>
            <a:pPr>
              <a:buClr>
                <a:schemeClr val="accent6">
                  <a:lumMod val="75000"/>
                </a:schemeClr>
              </a:buClr>
            </a:pPr>
            <a:r>
              <a:rPr lang="en-US" dirty="0"/>
              <a:t>Decorative work damaged or fallen</a:t>
            </a:r>
          </a:p>
          <a:p>
            <a:pPr>
              <a:buClr>
                <a:schemeClr val="accent6">
                  <a:lumMod val="75000"/>
                </a:schemeClr>
              </a:buClr>
            </a:pPr>
            <a:r>
              <a:rPr lang="en-US" dirty="0"/>
              <a:t>Many visible cracks or breaks in wall</a:t>
            </a:r>
          </a:p>
          <a:p>
            <a:pPr>
              <a:buClr>
                <a:schemeClr val="accent6">
                  <a:lumMod val="75000"/>
                </a:schemeClr>
              </a:buClr>
            </a:pPr>
            <a:r>
              <a:rPr lang="en-US" dirty="0"/>
              <a:t>Major damage to interior contents</a:t>
            </a:r>
          </a:p>
          <a:p>
            <a:pPr>
              <a:buClr>
                <a:schemeClr val="accent6">
                  <a:lumMod val="75000"/>
                </a:schemeClr>
              </a:buClr>
            </a:pPr>
            <a:r>
              <a:rPr lang="en-US" dirty="0"/>
              <a:t>Building still on foundation</a:t>
            </a:r>
          </a:p>
          <a:p>
            <a:pPr>
              <a:buClr>
                <a:schemeClr val="accent6">
                  <a:lumMod val="75000"/>
                </a:schemeClr>
              </a:buClr>
            </a:pPr>
            <a:r>
              <a:rPr lang="en-US" b="1" dirty="0"/>
              <a:t>Enter only to save lives,   </a:t>
            </a:r>
          </a:p>
          <a:p>
            <a:pPr>
              <a:buClr>
                <a:schemeClr val="accent6">
                  <a:lumMod val="75000"/>
                </a:schemeClr>
              </a:buClr>
            </a:pPr>
            <a:r>
              <a:rPr lang="en-US" b="1" dirty="0"/>
              <a:t>   </a:t>
            </a:r>
            <a:r>
              <a:rPr lang="en-US" dirty="0"/>
              <a:t>triage, address life threats,</a:t>
            </a:r>
          </a:p>
          <a:p>
            <a:pPr>
              <a:buClr>
                <a:schemeClr val="accent6">
                  <a:lumMod val="75000"/>
                </a:schemeClr>
              </a:buClr>
            </a:pPr>
            <a:endParaRPr lang="en-US" dirty="0"/>
          </a:p>
        </p:txBody>
      </p:sp>
      <p:pic>
        <p:nvPicPr>
          <p:cNvPr id="8" name="Picture 7" descr="Photo of a house with damage to its roof and front porch.">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732614" y="2195739"/>
            <a:ext cx="3328259" cy="2636860"/>
          </a:xfrm>
          <a:prstGeom prst="rect">
            <a:avLst/>
          </a:prstGeom>
        </p:spPr>
      </p:pic>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r>
              <a:rPr lang="en-US" dirty="0"/>
              <a:t>PM 7-6</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7" y="6385716"/>
            <a:ext cx="483033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r>
              <a:rPr lang="en-US" dirty="0"/>
              <a:t>7-14</a:t>
            </a:r>
          </a:p>
        </p:txBody>
      </p:sp>
      <p:sp>
        <p:nvSpPr>
          <p:cNvPr id="5" name="TextBox 4"/>
          <p:cNvSpPr txBox="1"/>
          <p:nvPr/>
        </p:nvSpPr>
        <p:spPr>
          <a:xfrm>
            <a:off x="5125356" y="5393121"/>
            <a:ext cx="2482768" cy="523220"/>
          </a:xfrm>
          <a:prstGeom prst="rect">
            <a:avLst/>
          </a:prstGeom>
          <a:noFill/>
        </p:spPr>
        <p:txBody>
          <a:bodyPr wrap="square" rtlCol="0">
            <a:spAutoFit/>
          </a:bodyPr>
          <a:lstStyle/>
          <a:p>
            <a:pPr>
              <a:buClr>
                <a:schemeClr val="accent6">
                  <a:lumMod val="75000"/>
                </a:schemeClr>
              </a:buClr>
            </a:pPr>
            <a:r>
              <a:rPr lang="en-US" sz="2800" dirty="0">
                <a:latin typeface="Arial" pitchFamily="34" charset="0"/>
                <a:cs typeface="Arial" pitchFamily="34" charset="0"/>
              </a:rPr>
              <a:t>and evacuate</a:t>
            </a:r>
          </a:p>
        </p:txBody>
      </p:sp>
    </p:spTree>
    <p:extLst>
      <p:ext uri="{BB962C8B-B14F-4D97-AF65-F5344CB8AC3E}">
        <p14:creationId xmlns:p14="http://schemas.microsoft.com/office/powerpoint/2010/main" val="344573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p:txBody>
          <a:bodyPr/>
          <a:lstStyle/>
          <a:p>
            <a:r>
              <a:rPr lang="en-US" dirty="0"/>
              <a:t>Heavy Damage</a:t>
            </a:r>
          </a:p>
        </p:txBody>
      </p:sp>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pPr>
              <a:buClr>
                <a:schemeClr val="accent6">
                  <a:lumMod val="75000"/>
                </a:schemeClr>
              </a:buClr>
            </a:pPr>
            <a:r>
              <a:rPr lang="en-US" sz="3200" dirty="0"/>
              <a:t>Partial or total collapse</a:t>
            </a:r>
          </a:p>
          <a:p>
            <a:pPr>
              <a:buClr>
                <a:schemeClr val="accent6">
                  <a:lumMod val="75000"/>
                </a:schemeClr>
              </a:buClr>
            </a:pPr>
            <a:r>
              <a:rPr lang="en-US" sz="3200" dirty="0"/>
              <a:t>Tilting</a:t>
            </a:r>
          </a:p>
          <a:p>
            <a:pPr>
              <a:buClr>
                <a:schemeClr val="accent6">
                  <a:lumMod val="75000"/>
                </a:schemeClr>
              </a:buClr>
            </a:pPr>
            <a:r>
              <a:rPr lang="en-US" sz="3200" dirty="0"/>
              <a:t>Obvious structural instability</a:t>
            </a:r>
          </a:p>
          <a:p>
            <a:pPr>
              <a:buClr>
                <a:schemeClr val="accent6">
                  <a:lumMod val="75000"/>
                </a:schemeClr>
              </a:buClr>
            </a:pPr>
            <a:r>
              <a:rPr lang="en-US" sz="3200" dirty="0"/>
              <a:t>Building off foundation</a:t>
            </a:r>
          </a:p>
          <a:p>
            <a:pPr>
              <a:buClr>
                <a:schemeClr val="accent6">
                  <a:lumMod val="75000"/>
                </a:schemeClr>
              </a:buClr>
            </a:pPr>
            <a:r>
              <a:rPr lang="en-US" sz="3200" dirty="0"/>
              <a:t>Smoke, fire, gas leaks, or hazardous material</a:t>
            </a:r>
          </a:p>
          <a:p>
            <a:pPr>
              <a:buClr>
                <a:schemeClr val="accent6">
                  <a:lumMod val="75000"/>
                </a:schemeClr>
              </a:buClr>
            </a:pPr>
            <a:r>
              <a:rPr lang="en-US" sz="3200" dirty="0"/>
              <a:t>Rising water</a:t>
            </a:r>
          </a:p>
        </p:txBody>
      </p:sp>
      <p:sp>
        <p:nvSpPr>
          <p:cNvPr id="8" name="Rectangle 7">
            <a:extLst>
              <a:ext uri="{FF2B5EF4-FFF2-40B4-BE49-F238E27FC236}">
                <a16:creationId xmlns:a16="http://schemas.microsoft.com/office/drawing/2014/main" id="{F01E7CFA-272E-420E-BBD5-F5A4F99FA9BC}"/>
              </a:ext>
            </a:extLst>
          </p:cNvPr>
          <p:cNvSpPr/>
          <p:nvPr/>
        </p:nvSpPr>
        <p:spPr>
          <a:xfrm>
            <a:off x="4785756" y="4388112"/>
            <a:ext cx="4358244" cy="1107996"/>
          </a:xfrm>
          <a:prstGeom prst="rect">
            <a:avLst/>
          </a:prstGeom>
        </p:spPr>
        <p:txBody>
          <a:bodyPr wrap="square">
            <a:spAutoFit/>
          </a:bodyPr>
          <a:lstStyle/>
          <a:p>
            <a:pPr algn="ctr"/>
            <a:r>
              <a:rPr lang="en-US" sz="2200" b="1" dirty="0">
                <a:solidFill>
                  <a:srgbClr val="FF0000"/>
                </a:solidFill>
                <a:latin typeface="Arial" panose="020B0604020202020204" pitchFamily="34" charset="0"/>
                <a:cs typeface="Arial" panose="020B0604020202020204" pitchFamily="34" charset="0"/>
              </a:rPr>
              <a:t>Do not enter a building  with </a:t>
            </a:r>
          </a:p>
          <a:p>
            <a:pPr algn="ctr"/>
            <a:r>
              <a:rPr lang="en-US" sz="2200" b="1" dirty="0">
                <a:solidFill>
                  <a:srgbClr val="FF0000"/>
                </a:solidFill>
                <a:latin typeface="Arial" panose="020B0604020202020204" pitchFamily="34" charset="0"/>
                <a:cs typeface="Arial" panose="020B0604020202020204" pitchFamily="34" charset="0"/>
              </a:rPr>
              <a:t>heavy damage under any </a:t>
            </a:r>
          </a:p>
          <a:p>
            <a:pPr algn="ctr"/>
            <a:r>
              <a:rPr lang="en-US" sz="2200" b="1" dirty="0">
                <a:solidFill>
                  <a:srgbClr val="FF0000"/>
                </a:solidFill>
                <a:latin typeface="Arial" panose="020B0604020202020204" pitchFamily="34" charset="0"/>
                <a:cs typeface="Arial" panose="020B0604020202020204" pitchFamily="34" charset="0"/>
              </a:rPr>
              <a:t>circumstances!</a:t>
            </a:r>
          </a:p>
        </p:txBody>
      </p:sp>
      <p:pic>
        <p:nvPicPr>
          <p:cNvPr id="9" name="Picture 8" descr="Photo of a house with significant structural damage. The two-story house has partially collapsed, with the second story crushing the first story, which contained a garage.">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4775457" y="1880730"/>
            <a:ext cx="4035977" cy="2507382"/>
          </a:xfrm>
          <a:prstGeom prst="rect">
            <a:avLst/>
          </a:prstGeom>
        </p:spPr>
      </p:pic>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r>
              <a:rPr lang="en-US" dirty="0"/>
              <a:t>PM 7-7</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r>
              <a:rPr lang="en-US" dirty="0"/>
              <a:t>7-15</a:t>
            </a:r>
          </a:p>
        </p:txBody>
      </p:sp>
    </p:spTree>
    <p:extLst>
      <p:ext uri="{BB962C8B-B14F-4D97-AF65-F5344CB8AC3E}">
        <p14:creationId xmlns:p14="http://schemas.microsoft.com/office/powerpoint/2010/main" val="124744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p:txBody>
          <a:bodyPr>
            <a:normAutofit fontScale="90000"/>
          </a:bodyPr>
          <a:lstStyle/>
          <a:p>
            <a:r>
              <a:rPr lang="en-US" dirty="0"/>
              <a:t>Identifying Structural Damage</a:t>
            </a:r>
          </a:p>
        </p:txBody>
      </p:sp>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a:xfrm>
            <a:off x="315142" y="1521229"/>
            <a:ext cx="4169772" cy="4781145"/>
          </a:xfrm>
        </p:spPr>
        <p:txBody>
          <a:bodyPr/>
          <a:lstStyle/>
          <a:p>
            <a:pPr marL="0" indent="0">
              <a:buNone/>
            </a:pPr>
            <a:r>
              <a:rPr lang="en-US" altLang="en-US" sz="3200" dirty="0">
                <a:effectLst>
                  <a:outerShdw blurRad="38100" dist="38100" dir="2700000" algn="tl">
                    <a:srgbClr val="C0C0C0"/>
                  </a:outerShdw>
                </a:effectLst>
              </a:rPr>
              <a:t>Stay away from leaning buildings – there is a great possibility of a future </a:t>
            </a:r>
            <a:r>
              <a:rPr lang="en-US" altLang="en-US" sz="3200" u="sng" dirty="0">
                <a:effectLst>
                  <a:outerShdw blurRad="38100" dist="38100" dir="2700000" algn="tl">
                    <a:srgbClr val="C0C0C0"/>
                  </a:outerShdw>
                </a:effectLst>
              </a:rPr>
              <a:t>collapse</a:t>
            </a:r>
            <a:r>
              <a:rPr lang="en-US" altLang="en-US" sz="3200" dirty="0">
                <a:effectLst>
                  <a:outerShdw blurRad="38100" dist="38100" dir="2700000" algn="tl">
                    <a:srgbClr val="C0C0C0"/>
                  </a:outerShdw>
                </a:effectLst>
              </a:rPr>
              <a:t> with an aftershock or from the weight of the building</a:t>
            </a:r>
          </a:p>
          <a:p>
            <a:pPr marL="0" indent="0">
              <a:buNone/>
            </a:pPr>
            <a:endParaRPr lang="en-US" dirty="0"/>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r>
              <a:rPr lang="en-US" dirty="0"/>
              <a:t>7-16</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442" y="1850571"/>
            <a:ext cx="4259558" cy="307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27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p:txBody>
          <a:bodyPr>
            <a:normAutofit fontScale="90000"/>
          </a:bodyPr>
          <a:lstStyle/>
          <a:p>
            <a:r>
              <a:rPr lang="en-US" dirty="0"/>
              <a:t>Identifying Structural Damage</a:t>
            </a:r>
          </a:p>
        </p:txBody>
      </p:sp>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a:xfrm>
            <a:off x="315142" y="1894114"/>
            <a:ext cx="4648744" cy="4408260"/>
          </a:xfrm>
        </p:spPr>
        <p:txBody>
          <a:bodyPr>
            <a:normAutofit/>
          </a:bodyPr>
          <a:lstStyle/>
          <a:p>
            <a:pPr marL="0" indent="0">
              <a:spcBef>
                <a:spcPts val="0"/>
              </a:spcBef>
              <a:buClr>
                <a:srgbClr val="448431"/>
              </a:buClr>
              <a:buNone/>
              <a:defRPr/>
            </a:pPr>
            <a:r>
              <a:rPr lang="en-US" altLang="en-US" sz="3200" dirty="0">
                <a:effectLst>
                  <a:outerShdw blurRad="38100" dist="38100" dir="2700000" algn="tl">
                    <a:srgbClr val="C0C0C0"/>
                  </a:outerShdw>
                </a:effectLst>
              </a:rPr>
              <a:t>Look for large cracks around:</a:t>
            </a:r>
          </a:p>
          <a:p>
            <a:pPr marL="914400" lvl="1" indent="-457200">
              <a:spcBef>
                <a:spcPts val="0"/>
              </a:spcBef>
              <a:buClr>
                <a:srgbClr val="448431"/>
              </a:buClr>
              <a:defRPr/>
            </a:pPr>
            <a:r>
              <a:rPr lang="en-US" altLang="en-US" sz="3200" dirty="0">
                <a:effectLst>
                  <a:outerShdw blurRad="38100" dist="38100" dir="2700000" algn="tl">
                    <a:srgbClr val="C0C0C0"/>
                  </a:outerShdw>
                </a:effectLst>
              </a:rPr>
              <a:t>Foundation and or mud sills</a:t>
            </a:r>
          </a:p>
          <a:p>
            <a:pPr marL="914400" lvl="1" indent="-457200">
              <a:spcBef>
                <a:spcPts val="0"/>
              </a:spcBef>
              <a:buClr>
                <a:srgbClr val="448431"/>
              </a:buClr>
              <a:defRPr/>
            </a:pPr>
            <a:r>
              <a:rPr lang="en-US" altLang="en-US" sz="3200" dirty="0">
                <a:effectLst>
                  <a:outerShdw blurRad="38100" dist="38100" dir="2700000" algn="tl">
                    <a:srgbClr val="C0C0C0"/>
                  </a:outerShdw>
                </a:effectLst>
              </a:rPr>
              <a:t>Garage doors</a:t>
            </a:r>
          </a:p>
          <a:p>
            <a:pPr marL="914400" lvl="1" indent="-457200">
              <a:spcBef>
                <a:spcPts val="0"/>
              </a:spcBef>
              <a:buClr>
                <a:srgbClr val="448431"/>
              </a:buClr>
              <a:defRPr/>
            </a:pPr>
            <a:r>
              <a:rPr lang="en-US" altLang="en-US" sz="3200" dirty="0">
                <a:effectLst>
                  <a:outerShdw blurRad="38100" dist="38100" dir="2700000" algn="tl">
                    <a:srgbClr val="C0C0C0"/>
                  </a:outerShdw>
                </a:effectLst>
              </a:rPr>
              <a:t>Entry ways</a:t>
            </a:r>
          </a:p>
          <a:p>
            <a:pPr marL="0" indent="0">
              <a:spcBef>
                <a:spcPts val="0"/>
              </a:spcBef>
              <a:buClr>
                <a:srgbClr val="448431"/>
              </a:buClr>
              <a:buNone/>
              <a:defRPr/>
            </a:pPr>
            <a:r>
              <a:rPr lang="en-US" altLang="en-US" sz="3200" dirty="0">
                <a:effectLst>
                  <a:outerShdw blurRad="38100" dist="38100" dir="2700000" algn="tl">
                    <a:srgbClr val="C0C0C0"/>
                  </a:outerShdw>
                </a:effectLst>
              </a:rPr>
              <a:t>Out-of-line cripple walls</a:t>
            </a:r>
          </a:p>
          <a:p>
            <a:pPr marL="0" indent="0">
              <a:buNone/>
            </a:pPr>
            <a:endParaRPr lang="en-US" dirty="0"/>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r>
              <a:rPr lang="en-US" dirty="0"/>
              <a:t>7-17</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741" y="2263322"/>
            <a:ext cx="4071257" cy="298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816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p:txBody>
          <a:bodyPr>
            <a:normAutofit/>
          </a:bodyPr>
          <a:lstStyle/>
          <a:p>
            <a:r>
              <a:rPr lang="en-US" dirty="0"/>
              <a:t>Structural Damage</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r>
              <a:rPr lang="en-US" dirty="0"/>
              <a:t>7-18</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80458" y="1823012"/>
            <a:ext cx="5856741" cy="397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67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p:txBody>
          <a:bodyPr/>
          <a:lstStyle/>
          <a:p>
            <a:r>
              <a:rPr lang="en-US" dirty="0"/>
              <a:t>Unit 6 and 8 Review</a:t>
            </a:r>
          </a:p>
        </p:txBody>
      </p:sp>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pPr marL="571500" indent="-571500">
              <a:buClr>
                <a:srgbClr val="008000"/>
              </a:buClr>
              <a:buFont typeface="Arial" panose="020B0604020202020204" pitchFamily="34" charset="0"/>
              <a:buChar char="•"/>
            </a:pPr>
            <a:r>
              <a:rPr lang="en-US" dirty="0"/>
              <a:t>What is P.A.S.S.?</a:t>
            </a:r>
          </a:p>
          <a:p>
            <a:pPr marL="571500" indent="-571500">
              <a:buClr>
                <a:srgbClr val="008000"/>
              </a:buClr>
              <a:buFont typeface="Arial" panose="020B0604020202020204" pitchFamily="34" charset="0"/>
              <a:buChar char="•"/>
            </a:pPr>
            <a:r>
              <a:rPr lang="en-US" dirty="0"/>
              <a:t>What is L.I.E.S?</a:t>
            </a:r>
          </a:p>
          <a:p>
            <a:pPr marL="571500" indent="-571500">
              <a:buClr>
                <a:srgbClr val="008000"/>
              </a:buClr>
              <a:buFont typeface="Arial" panose="020B0604020202020204" pitchFamily="34" charset="0"/>
              <a:buChar char="•"/>
            </a:pPr>
            <a:r>
              <a:rPr lang="en-US" dirty="0"/>
              <a:t>A fire extinguisher is effective for what size fire?</a:t>
            </a:r>
          </a:p>
          <a:p>
            <a:pPr marL="571500" indent="-571500">
              <a:buClr>
                <a:srgbClr val="008000"/>
              </a:buClr>
              <a:buFont typeface="Arial" panose="020B0604020202020204" pitchFamily="34" charset="0"/>
              <a:buChar char="•"/>
            </a:pPr>
            <a:r>
              <a:rPr lang="en-US" dirty="0"/>
              <a:t>T/F You should always shut off the gas after an earthquake.</a:t>
            </a:r>
          </a:p>
          <a:p>
            <a:pPr marL="457200" indent="-457200">
              <a:buClr>
                <a:srgbClr val="448431"/>
              </a:buClr>
              <a:buFont typeface="Arial" panose="020B0604020202020204" pitchFamily="34" charset="0"/>
              <a:buChar char="•"/>
            </a:pPr>
            <a:r>
              <a:rPr lang="en-US" dirty="0"/>
              <a:t>In an Active Shooter situation, what are three response options?</a:t>
            </a:r>
          </a:p>
          <a:p>
            <a:pPr marL="457200" indent="-457200">
              <a:buClr>
                <a:srgbClr val="448431"/>
              </a:buClr>
              <a:buFont typeface="Wingdings" pitchFamily="2" charset="2"/>
              <a:buChar char="§"/>
            </a:pPr>
            <a:endParaRPr lang="en-US" dirty="0"/>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r>
              <a:rPr lang="en-US" dirty="0"/>
              <a:t>PM 7-1</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r>
              <a:rPr lang="en-US" dirty="0"/>
              <a:t>7-2</a:t>
            </a:r>
          </a:p>
        </p:txBody>
      </p:sp>
    </p:spTree>
    <p:extLst>
      <p:ext uri="{BB962C8B-B14F-4D97-AF65-F5344CB8AC3E}">
        <p14:creationId xmlns:p14="http://schemas.microsoft.com/office/powerpoint/2010/main" val="95535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p:txBody>
          <a:bodyPr/>
          <a:lstStyle/>
          <a:p>
            <a:r>
              <a:rPr lang="en-US" dirty="0"/>
              <a:t>Size-up Step 3</a:t>
            </a:r>
          </a:p>
        </p:txBody>
      </p:sp>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pPr marL="0" indent="0">
              <a:buNone/>
            </a:pPr>
            <a:r>
              <a:rPr lang="en-US" sz="3200" b="1" u="sng" dirty="0"/>
              <a:t>Consider Probabilities:</a:t>
            </a:r>
          </a:p>
          <a:p>
            <a:pPr lvl="1">
              <a:buClr>
                <a:srgbClr val="448431"/>
              </a:buClr>
              <a:buFont typeface="Arial" panose="020B0604020202020204" pitchFamily="34" charset="0"/>
              <a:buChar char="•"/>
            </a:pPr>
            <a:r>
              <a:rPr lang="en-US" sz="3200" dirty="0"/>
              <a:t>How stable is the situation?</a:t>
            </a:r>
          </a:p>
          <a:p>
            <a:pPr lvl="1">
              <a:buClr>
                <a:srgbClr val="448431"/>
              </a:buClr>
              <a:buFont typeface="Arial" panose="020B0604020202020204" pitchFamily="34" charset="0"/>
              <a:buChar char="•"/>
            </a:pPr>
            <a:r>
              <a:rPr lang="en-US" sz="3200" dirty="0"/>
              <a:t>What secondary factors should be considered?</a:t>
            </a:r>
          </a:p>
          <a:p>
            <a:pPr lvl="1">
              <a:buClr>
                <a:srgbClr val="448431"/>
              </a:buClr>
              <a:buFont typeface="Arial" panose="020B0604020202020204" pitchFamily="34" charset="0"/>
              <a:buChar char="•"/>
            </a:pPr>
            <a:r>
              <a:rPr lang="en-US" sz="3200" dirty="0"/>
              <a:t>What else could go wrong?</a:t>
            </a:r>
          </a:p>
          <a:p>
            <a:pPr lvl="1">
              <a:buClr>
                <a:srgbClr val="448431"/>
              </a:buClr>
              <a:buFont typeface="Arial" panose="020B0604020202020204" pitchFamily="34" charset="0"/>
              <a:buChar char="•"/>
            </a:pPr>
            <a:r>
              <a:rPr lang="en-US" sz="3200" dirty="0"/>
              <a:t>What does it mean for the search and rescue?</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r>
              <a:rPr lang="en-US" dirty="0"/>
              <a:t>PM 7-8</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r>
              <a:rPr lang="en-US" dirty="0"/>
              <a:t>7-19</a:t>
            </a:r>
          </a:p>
        </p:txBody>
      </p:sp>
    </p:spTree>
    <p:extLst>
      <p:ext uri="{BB962C8B-B14F-4D97-AF65-F5344CB8AC3E}">
        <p14:creationId xmlns:p14="http://schemas.microsoft.com/office/powerpoint/2010/main" val="170103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p:txBody>
          <a:bodyPr/>
          <a:lstStyle/>
          <a:p>
            <a:r>
              <a:rPr lang="en-US" dirty="0"/>
              <a:t>Size-up Step 4</a:t>
            </a:r>
          </a:p>
        </p:txBody>
      </p:sp>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pPr marL="0" indent="0">
              <a:buNone/>
            </a:pPr>
            <a:r>
              <a:rPr lang="en-US" sz="3200" b="1" u="sng" dirty="0"/>
              <a:t>Assess Your Situation:</a:t>
            </a:r>
          </a:p>
          <a:p>
            <a:pPr marL="0" indent="0">
              <a:buNone/>
            </a:pPr>
            <a:endParaRPr lang="en-US" sz="3200" b="1" u="sng" dirty="0"/>
          </a:p>
          <a:p>
            <a:pPr lvl="1">
              <a:buClr>
                <a:srgbClr val="448431"/>
              </a:buClr>
              <a:buFont typeface="Arial" panose="020B0604020202020204" pitchFamily="34" charset="0"/>
              <a:buChar char="•"/>
            </a:pPr>
            <a:r>
              <a:rPr lang="en-US" sz="3200" dirty="0"/>
              <a:t>Is the situation safe enough to continue?</a:t>
            </a:r>
          </a:p>
          <a:p>
            <a:pPr lvl="1">
              <a:buClr>
                <a:srgbClr val="448431"/>
              </a:buClr>
              <a:buFont typeface="Arial" panose="020B0604020202020204" pitchFamily="34" charset="0"/>
              <a:buChar char="•"/>
            </a:pPr>
            <a:r>
              <a:rPr lang="en-US" sz="3200" dirty="0"/>
              <a:t>What risks will rescuers face?</a:t>
            </a:r>
          </a:p>
          <a:p>
            <a:pPr lvl="1">
              <a:buClr>
                <a:srgbClr val="448431"/>
              </a:buClr>
              <a:buFont typeface="Arial" panose="020B0604020202020204" pitchFamily="34" charset="0"/>
              <a:buChar char="•"/>
            </a:pPr>
            <a:r>
              <a:rPr lang="en-US" sz="3200" dirty="0"/>
              <a:t>What resources are needed?</a:t>
            </a:r>
          </a:p>
          <a:p>
            <a:pPr lvl="1">
              <a:buClr>
                <a:srgbClr val="448431"/>
              </a:buClr>
              <a:buFont typeface="Arial" panose="020B0604020202020204" pitchFamily="34" charset="0"/>
              <a:buChar char="•"/>
            </a:pPr>
            <a:r>
              <a:rPr lang="en-US" sz="3200" dirty="0"/>
              <a:t>What resources are available?</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r>
              <a:rPr lang="en-US" dirty="0"/>
              <a:t>PM 7-9</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r>
              <a:rPr lang="en-US" dirty="0"/>
              <a:t>7-20</a:t>
            </a:r>
          </a:p>
        </p:txBody>
      </p:sp>
    </p:spTree>
    <p:extLst>
      <p:ext uri="{BB962C8B-B14F-4D97-AF65-F5344CB8AC3E}">
        <p14:creationId xmlns:p14="http://schemas.microsoft.com/office/powerpoint/2010/main" val="3214727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p:txBody>
          <a:bodyPr>
            <a:normAutofit fontScale="90000"/>
          </a:bodyPr>
          <a:lstStyle/>
          <a:p>
            <a:r>
              <a:rPr lang="en-US" dirty="0"/>
              <a:t>Rescue Resources</a:t>
            </a:r>
            <a:br>
              <a:rPr lang="en-US" dirty="0"/>
            </a:br>
            <a:r>
              <a:rPr lang="en-US" dirty="0"/>
              <a:t>(If Available)</a:t>
            </a:r>
          </a:p>
        </p:txBody>
      </p:sp>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nSpc>
                <a:spcPct val="100000"/>
              </a:lnSpc>
              <a:spcBef>
                <a:spcPts val="600"/>
              </a:spcBef>
              <a:buClr>
                <a:srgbClr val="448431"/>
              </a:buClr>
            </a:pPr>
            <a:r>
              <a:rPr lang="en-US" dirty="0"/>
              <a:t>Personnel:</a:t>
            </a:r>
          </a:p>
          <a:p>
            <a:pPr lvl="1">
              <a:buClr>
                <a:schemeClr val="accent6">
                  <a:lumMod val="75000"/>
                </a:schemeClr>
              </a:buClr>
            </a:pPr>
            <a:r>
              <a:rPr lang="en-US" dirty="0"/>
              <a:t>Firefighters, Police</a:t>
            </a:r>
          </a:p>
          <a:p>
            <a:pPr lvl="1">
              <a:buClr>
                <a:schemeClr val="accent6">
                  <a:lumMod val="75000"/>
                </a:schemeClr>
              </a:buClr>
            </a:pPr>
            <a:r>
              <a:rPr lang="en-US" dirty="0"/>
              <a:t>Doctors, Nurses</a:t>
            </a:r>
          </a:p>
          <a:p>
            <a:pPr lvl="1">
              <a:buClr>
                <a:schemeClr val="accent6">
                  <a:lumMod val="75000"/>
                </a:schemeClr>
              </a:buClr>
            </a:pPr>
            <a:r>
              <a:rPr lang="en-US" dirty="0"/>
              <a:t>Contractors </a:t>
            </a:r>
          </a:p>
          <a:p>
            <a:pPr>
              <a:lnSpc>
                <a:spcPct val="100000"/>
              </a:lnSpc>
              <a:spcBef>
                <a:spcPts val="600"/>
              </a:spcBef>
              <a:buClr>
                <a:srgbClr val="448431"/>
              </a:buClr>
            </a:pPr>
            <a:r>
              <a:rPr lang="en-US" dirty="0"/>
              <a:t>Tools:</a:t>
            </a:r>
          </a:p>
          <a:p>
            <a:pPr lvl="1">
              <a:buClr>
                <a:schemeClr val="accent6">
                  <a:lumMod val="75000"/>
                </a:schemeClr>
              </a:buClr>
            </a:pPr>
            <a:r>
              <a:rPr lang="en-US" dirty="0"/>
              <a:t>Crowbars, Auto jacks</a:t>
            </a:r>
          </a:p>
          <a:p>
            <a:pPr lvl="1">
              <a:buClr>
                <a:schemeClr val="accent6">
                  <a:lumMod val="75000"/>
                </a:schemeClr>
              </a:buClr>
            </a:pPr>
            <a:r>
              <a:rPr lang="en-US" dirty="0"/>
              <a:t>Chainsaws </a:t>
            </a:r>
          </a:p>
          <a:p>
            <a:pPr>
              <a:lnSpc>
                <a:spcPct val="100000"/>
              </a:lnSpc>
              <a:spcBef>
                <a:spcPts val="600"/>
              </a:spcBef>
              <a:buClr>
                <a:srgbClr val="448431"/>
              </a:buClr>
            </a:pPr>
            <a:r>
              <a:rPr lang="en-US" dirty="0"/>
              <a:t>Equipment</a:t>
            </a:r>
          </a:p>
          <a:p>
            <a:pPr lvl="1">
              <a:buClr>
                <a:srgbClr val="448431"/>
              </a:buClr>
            </a:pPr>
            <a:r>
              <a:rPr lang="en-US" dirty="0"/>
              <a:t>Bandages, flashlights, forms</a:t>
            </a:r>
          </a:p>
          <a:p>
            <a:pPr lvl="1">
              <a:lnSpc>
                <a:spcPct val="100000"/>
              </a:lnSpc>
              <a:spcBef>
                <a:spcPts val="600"/>
              </a:spcBef>
            </a:pPr>
            <a:endParaRPr lang="en-US" sz="2000" dirty="0"/>
          </a:p>
        </p:txBody>
      </p:sp>
      <p:pic>
        <p:nvPicPr>
          <p:cNvPr id="11" name="Picture 10" descr="Photo of tools and equipment such as a helmet, electric drill, gloves, and a hammer.">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277463" y="1617093"/>
            <a:ext cx="3207402" cy="3978164"/>
          </a:xfrm>
          <a:prstGeom prst="rect">
            <a:avLst/>
          </a:prstGeom>
        </p:spPr>
      </p:pic>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r>
              <a:rPr lang="en-US" dirty="0"/>
              <a:t>PM 7-9</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r>
              <a:rPr lang="en-US" dirty="0"/>
              <a:t>7-21</a:t>
            </a:r>
          </a:p>
        </p:txBody>
      </p:sp>
    </p:spTree>
    <p:extLst>
      <p:ext uri="{BB962C8B-B14F-4D97-AF65-F5344CB8AC3E}">
        <p14:creationId xmlns:p14="http://schemas.microsoft.com/office/powerpoint/2010/main" val="3862111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5</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172639" y="1604571"/>
            <a:ext cx="4268732" cy="4781145"/>
          </a:xfrm>
        </p:spPr>
        <p:txBody>
          <a:bodyPr/>
          <a:lstStyle/>
          <a:p>
            <a:pPr marL="0" indent="0">
              <a:lnSpc>
                <a:spcPct val="100000"/>
              </a:lnSpc>
              <a:spcBef>
                <a:spcPts val="600"/>
              </a:spcBef>
              <a:buNone/>
            </a:pPr>
            <a:r>
              <a:rPr lang="en-US" b="1" u="sng" dirty="0"/>
              <a:t>Establish Priorities</a:t>
            </a:r>
            <a:r>
              <a:rPr lang="en-US" b="1" dirty="0"/>
              <a:t>:</a:t>
            </a:r>
          </a:p>
          <a:p>
            <a:pPr lvl="1">
              <a:lnSpc>
                <a:spcPct val="100000"/>
              </a:lnSpc>
              <a:spcBef>
                <a:spcPts val="600"/>
              </a:spcBef>
              <a:buClr>
                <a:srgbClr val="448431"/>
              </a:buClr>
              <a:buFont typeface="Arial" panose="020B0604020202020204" pitchFamily="34" charset="0"/>
              <a:buChar char="•"/>
            </a:pPr>
            <a:r>
              <a:rPr lang="en-US" sz="2800" dirty="0"/>
              <a:t>What should be done?</a:t>
            </a:r>
          </a:p>
          <a:p>
            <a:pPr lvl="1">
              <a:lnSpc>
                <a:spcPct val="100000"/>
              </a:lnSpc>
              <a:spcBef>
                <a:spcPts val="600"/>
              </a:spcBef>
              <a:buClr>
                <a:srgbClr val="448431"/>
              </a:buClr>
              <a:buFont typeface="Arial" panose="020B0604020202020204" pitchFamily="34" charset="0"/>
              <a:buChar char="•"/>
            </a:pPr>
            <a:r>
              <a:rPr lang="en-US" sz="2800" dirty="0"/>
              <a:t>In what order?</a:t>
            </a:r>
          </a:p>
          <a:p>
            <a:pPr lvl="1">
              <a:lnSpc>
                <a:spcPct val="100000"/>
              </a:lnSpc>
              <a:spcBef>
                <a:spcPts val="600"/>
              </a:spcBef>
              <a:buClr>
                <a:srgbClr val="448431"/>
              </a:buClr>
              <a:buFont typeface="Arial" panose="020B0604020202020204" pitchFamily="34" charset="0"/>
              <a:buChar char="•"/>
            </a:pPr>
            <a:r>
              <a:rPr lang="en-US" sz="2800" dirty="0"/>
              <a:t>How do you rescue the greatest number in the shortest amount of time?</a:t>
            </a:r>
          </a:p>
        </p:txBody>
      </p:sp>
      <p:pic>
        <p:nvPicPr>
          <p:cNvPr id="12" name="Picture 11" descr="First responders examine structural damage and debris after a disaster.">
            <a:extLst>
              <a:ext uri="{FF2B5EF4-FFF2-40B4-BE49-F238E27FC236}">
                <a16:creationId xmlns:a16="http://schemas.microsoft.com/office/drawing/2014/main" id="{458B7551-0BF2-4324-8557-1B67917A07DA}"/>
              </a:ext>
            </a:extLst>
          </p:cNvPr>
          <p:cNvPicPr>
            <a:picLocks noChangeAspect="1"/>
          </p:cNvPicPr>
          <p:nvPr/>
        </p:nvPicPr>
        <p:blipFill>
          <a:blip r:embed="rId3"/>
          <a:stretch>
            <a:fillRect/>
          </a:stretch>
        </p:blipFill>
        <p:spPr>
          <a:xfrm>
            <a:off x="4572000" y="1762828"/>
            <a:ext cx="4277674" cy="3332343"/>
          </a:xfrm>
          <a:prstGeom prst="rect">
            <a:avLst/>
          </a:prstGeom>
        </p:spPr>
      </p:pic>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r>
              <a:rPr lang="en-US" dirty="0"/>
              <a:t>PM 7-10</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7-22</a:t>
            </a:r>
          </a:p>
        </p:txBody>
      </p:sp>
    </p:spTree>
    <p:extLst>
      <p:ext uri="{BB962C8B-B14F-4D97-AF65-F5344CB8AC3E}">
        <p14:creationId xmlns:p14="http://schemas.microsoft.com/office/powerpoint/2010/main" val="3855871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6</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0" indent="0">
              <a:lnSpc>
                <a:spcPct val="100000"/>
              </a:lnSpc>
              <a:spcBef>
                <a:spcPts val="600"/>
              </a:spcBef>
              <a:buNone/>
            </a:pPr>
            <a:r>
              <a:rPr lang="en-US" sz="3200" b="1" u="sng" dirty="0"/>
              <a:t>Make Decisions:</a:t>
            </a:r>
          </a:p>
          <a:p>
            <a:pPr marL="0" indent="0">
              <a:lnSpc>
                <a:spcPct val="100000"/>
              </a:lnSpc>
              <a:spcBef>
                <a:spcPts val="600"/>
              </a:spcBef>
              <a:buNone/>
            </a:pPr>
            <a:r>
              <a:rPr lang="en-US" dirty="0"/>
              <a:t>Keep in mind:</a:t>
            </a:r>
          </a:p>
          <a:p>
            <a:pPr lvl="1">
              <a:buClr>
                <a:srgbClr val="448431"/>
              </a:buClr>
            </a:pPr>
            <a:r>
              <a:rPr lang="en-US" sz="2800" dirty="0"/>
              <a:t>Safety of CERT members</a:t>
            </a:r>
          </a:p>
          <a:p>
            <a:pPr lvl="1">
              <a:buClr>
                <a:srgbClr val="448431"/>
              </a:buClr>
            </a:pPr>
            <a:r>
              <a:rPr lang="en-US" sz="2800" dirty="0"/>
              <a:t>Life safety for survivors and others</a:t>
            </a:r>
          </a:p>
          <a:p>
            <a:pPr lvl="1">
              <a:buClr>
                <a:srgbClr val="448431"/>
              </a:buClr>
            </a:pPr>
            <a:r>
              <a:rPr lang="en-US" sz="2800" dirty="0"/>
              <a:t>Protection of the environment</a:t>
            </a:r>
          </a:p>
          <a:p>
            <a:pPr lvl="1">
              <a:buClr>
                <a:srgbClr val="448431"/>
              </a:buClr>
            </a:pPr>
            <a:r>
              <a:rPr lang="en-US" sz="2800" dirty="0"/>
              <a:t>Protection of property </a:t>
            </a:r>
          </a:p>
          <a:p>
            <a:pPr marL="0" indent="0">
              <a:buNone/>
            </a:pPr>
            <a:r>
              <a:rPr lang="en-US" altLang="en-US" dirty="0"/>
              <a:t>Communicate with CERT Operations Chief </a:t>
            </a:r>
          </a:p>
          <a:p>
            <a:pPr lvl="1">
              <a:buClr>
                <a:srgbClr val="448431"/>
              </a:buClr>
            </a:pPr>
            <a:r>
              <a:rPr lang="en-US" altLang="en-US" sz="2800" dirty="0"/>
              <a:t>Actions, needed resources</a:t>
            </a:r>
          </a:p>
          <a:p>
            <a:pPr marL="1143000" lvl="2" indent="-230188">
              <a:lnSpc>
                <a:spcPct val="100000"/>
              </a:lnSpc>
              <a:spcBef>
                <a:spcPts val="600"/>
              </a:spcBef>
              <a:buClr>
                <a:srgbClr val="448431"/>
              </a:buClr>
            </a:pPr>
            <a:endParaRPr lang="en-US" sz="2800" dirty="0"/>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r>
              <a:rPr lang="en-US" dirty="0"/>
              <a:t>PM 7-10</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812751"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7-23</a:t>
            </a:r>
          </a:p>
        </p:txBody>
      </p:sp>
    </p:spTree>
    <p:extLst>
      <p:ext uri="{BB962C8B-B14F-4D97-AF65-F5344CB8AC3E}">
        <p14:creationId xmlns:p14="http://schemas.microsoft.com/office/powerpoint/2010/main" val="1265743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7</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0" indent="0">
              <a:lnSpc>
                <a:spcPct val="100000"/>
              </a:lnSpc>
              <a:spcBef>
                <a:spcPts val="600"/>
              </a:spcBef>
              <a:buNone/>
            </a:pPr>
            <a:r>
              <a:rPr lang="en-US" sz="3200" b="1" u="sng" dirty="0"/>
              <a:t>Develop Plan of Action: </a:t>
            </a:r>
          </a:p>
          <a:p>
            <a:pPr marL="912812" lvl="1" indent="-457200">
              <a:lnSpc>
                <a:spcPct val="100000"/>
              </a:lnSpc>
              <a:spcBef>
                <a:spcPts val="600"/>
              </a:spcBef>
              <a:buClr>
                <a:srgbClr val="448431"/>
              </a:buClr>
              <a:buFont typeface="Arial" panose="020B0604020202020204" pitchFamily="34" charset="0"/>
              <a:buChar char="•"/>
            </a:pPr>
            <a:r>
              <a:rPr lang="en-US" sz="2800" dirty="0"/>
              <a:t>Focus operation on established priorities and decisions</a:t>
            </a:r>
          </a:p>
          <a:p>
            <a:pPr marL="912812" lvl="1" indent="-457200">
              <a:lnSpc>
                <a:spcPct val="100000"/>
              </a:lnSpc>
              <a:spcBef>
                <a:spcPts val="600"/>
              </a:spcBef>
              <a:buClr>
                <a:srgbClr val="448431"/>
              </a:buClr>
              <a:buFont typeface="Arial" panose="020B0604020202020204" pitchFamily="34" charset="0"/>
              <a:buChar char="•"/>
            </a:pPr>
            <a:r>
              <a:rPr lang="en-US" sz="2800" dirty="0"/>
              <a:t>Provide documentation to give to responding agencies</a:t>
            </a:r>
          </a:p>
          <a:p>
            <a:pPr marL="912812" lvl="1" indent="-457200">
              <a:lnSpc>
                <a:spcPct val="100000"/>
              </a:lnSpc>
              <a:spcBef>
                <a:spcPts val="600"/>
              </a:spcBef>
              <a:buClr>
                <a:srgbClr val="448431"/>
              </a:buClr>
              <a:buFont typeface="Arial" panose="020B0604020202020204" pitchFamily="34" charset="0"/>
              <a:buChar char="•"/>
            </a:pPr>
            <a:r>
              <a:rPr lang="en-US" sz="2800" dirty="0"/>
              <a:t>Provide documentation to become part of CERT and local government records</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r>
              <a:rPr lang="en-US" dirty="0"/>
              <a:t>PM 7-11</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10528"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7-24</a:t>
            </a:r>
          </a:p>
        </p:txBody>
      </p:sp>
    </p:spTree>
    <p:extLst>
      <p:ext uri="{BB962C8B-B14F-4D97-AF65-F5344CB8AC3E}">
        <p14:creationId xmlns:p14="http://schemas.microsoft.com/office/powerpoint/2010/main" val="445198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p:txBody>
          <a:bodyPr/>
          <a:lstStyle/>
          <a:p>
            <a:r>
              <a:rPr lang="en-US" dirty="0"/>
              <a:t>Size-up Step 8</a:t>
            </a:r>
          </a:p>
        </p:txBody>
      </p:sp>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a:xfrm>
            <a:off x="315141" y="1521229"/>
            <a:ext cx="4518115" cy="4781145"/>
          </a:xfrm>
        </p:spPr>
        <p:txBody>
          <a:bodyPr/>
          <a:lstStyle/>
          <a:p>
            <a:pPr marL="0" indent="0">
              <a:spcAft>
                <a:spcPts val="600"/>
              </a:spcAft>
              <a:buNone/>
            </a:pPr>
            <a:r>
              <a:rPr lang="en-US" sz="3200" b="1" u="sng" dirty="0"/>
              <a:t>Take Action: </a:t>
            </a:r>
          </a:p>
          <a:p>
            <a:pPr>
              <a:buClr>
                <a:srgbClr val="448431"/>
              </a:buClr>
            </a:pPr>
            <a:r>
              <a:rPr lang="en-US" altLang="en-US" dirty="0"/>
              <a:t>Based on plan developed during Step 7</a:t>
            </a:r>
          </a:p>
          <a:p>
            <a:pPr>
              <a:buClr>
                <a:srgbClr val="448431"/>
              </a:buClr>
            </a:pPr>
            <a:r>
              <a:rPr lang="en-US" altLang="en-US" dirty="0"/>
              <a:t>Be watchful for the unexpected</a:t>
            </a:r>
          </a:p>
          <a:p>
            <a:pPr>
              <a:buClr>
                <a:srgbClr val="448431"/>
              </a:buClr>
            </a:pPr>
            <a:r>
              <a:rPr lang="en-US" altLang="en-US" dirty="0"/>
              <a:t>Document actions </a:t>
            </a:r>
          </a:p>
        </p:txBody>
      </p:sp>
      <p:pic>
        <p:nvPicPr>
          <p:cNvPr id="8" name="Picture 7" descr="Photo: A member of the U.S. Coast Guard points to a map of the United States during a press conference.">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5002683" y="1746378"/>
            <a:ext cx="3967146" cy="3674708"/>
          </a:xfrm>
          <a:prstGeom prst="rect">
            <a:avLst/>
          </a:prstGeom>
        </p:spPr>
      </p:pic>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r>
              <a:rPr lang="en-US" dirty="0"/>
              <a:t>PM 7-11</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r>
              <a:rPr lang="en-US" dirty="0"/>
              <a:t>7-25</a:t>
            </a:r>
          </a:p>
        </p:txBody>
      </p:sp>
    </p:spTree>
    <p:extLst>
      <p:ext uri="{BB962C8B-B14F-4D97-AF65-F5344CB8AC3E}">
        <p14:creationId xmlns:p14="http://schemas.microsoft.com/office/powerpoint/2010/main" val="3742841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p:txBody>
          <a:bodyPr/>
          <a:lstStyle/>
          <a:p>
            <a:r>
              <a:rPr lang="en-US" dirty="0"/>
              <a:t>Size-up Step 9</a:t>
            </a:r>
          </a:p>
        </p:txBody>
      </p:sp>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pPr marL="0" indent="0">
              <a:buNone/>
            </a:pPr>
            <a:r>
              <a:rPr lang="en-US" sz="3200" b="1" u="sng" dirty="0"/>
              <a:t>Evaluate Progress:</a:t>
            </a:r>
          </a:p>
          <a:p>
            <a:pPr lvl="1">
              <a:buClr>
                <a:srgbClr val="448431"/>
              </a:buClr>
            </a:pPr>
            <a:r>
              <a:rPr lang="en-US" sz="2800" dirty="0"/>
              <a:t>Most critical step</a:t>
            </a:r>
          </a:p>
          <a:p>
            <a:pPr lvl="1">
              <a:buClr>
                <a:srgbClr val="448431"/>
              </a:buClr>
            </a:pPr>
            <a:r>
              <a:rPr lang="en-US" sz="2800" dirty="0"/>
              <a:t>Monitor plan’s effectiveness and safety </a:t>
            </a:r>
          </a:p>
        </p:txBody>
      </p:sp>
      <p:pic>
        <p:nvPicPr>
          <p:cNvPr id="9" name="Picture 8" descr="Arrows in a circle with the words &quot;Remember: CERT Size-up is a continual process.&quot; ">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322" y="2142186"/>
            <a:ext cx="3324770" cy="3403591"/>
          </a:xfrm>
          <a:prstGeom prst="rect">
            <a:avLst/>
          </a:prstGeom>
        </p:spPr>
      </p:pic>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r>
              <a:rPr lang="en-US" dirty="0"/>
              <a:t>PM 7-11</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r>
              <a:rPr lang="en-US" dirty="0"/>
              <a:t>7-26</a:t>
            </a:r>
          </a:p>
        </p:txBody>
      </p:sp>
    </p:spTree>
    <p:extLst>
      <p:ext uri="{BB962C8B-B14F-4D97-AF65-F5344CB8AC3E}">
        <p14:creationId xmlns:p14="http://schemas.microsoft.com/office/powerpoint/2010/main" val="1349623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p:txBody>
          <a:bodyPr>
            <a:normAutofit fontScale="90000"/>
          </a:bodyPr>
          <a:lstStyle/>
          <a:p>
            <a:r>
              <a:rPr lang="en-US" dirty="0"/>
              <a:t>Another acronym - CAN</a:t>
            </a:r>
          </a:p>
        </p:txBody>
      </p:sp>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872836" y="2313709"/>
            <a:ext cx="4543226" cy="3988665"/>
          </a:xfrm>
        </p:spPr>
        <p:txBody>
          <a:bodyPr>
            <a:normAutofit/>
          </a:bodyPr>
          <a:lstStyle/>
          <a:p>
            <a:pPr marL="742950" indent="-742950">
              <a:lnSpc>
                <a:spcPct val="150000"/>
              </a:lnSpc>
              <a:buAutoNum type="arabicParenR"/>
            </a:pPr>
            <a:r>
              <a:rPr lang="en-US" sz="3600" dirty="0"/>
              <a:t>Conditions</a:t>
            </a:r>
          </a:p>
          <a:p>
            <a:pPr marL="742950" indent="-742950">
              <a:lnSpc>
                <a:spcPct val="150000"/>
              </a:lnSpc>
              <a:buAutoNum type="arabicParenR"/>
            </a:pPr>
            <a:r>
              <a:rPr lang="en-US" sz="3600" dirty="0"/>
              <a:t>Actions</a:t>
            </a:r>
          </a:p>
          <a:p>
            <a:pPr marL="742950" indent="-742950">
              <a:lnSpc>
                <a:spcPct val="150000"/>
              </a:lnSpc>
              <a:buAutoNum type="arabicParenR"/>
            </a:pPr>
            <a:r>
              <a:rPr lang="en-US" sz="3600" dirty="0"/>
              <a:t>Necessities </a:t>
            </a:r>
            <a:endParaRPr lang="en-US" sz="3200" dirty="0"/>
          </a:p>
        </p:txBody>
      </p:sp>
      <p:pic>
        <p:nvPicPr>
          <p:cNvPr id="9" name="Picture 8" descr="Arrows in a circle with the words &quot;Remember: CERT Size-up is a continual process.&quot; ">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322" y="2142186"/>
            <a:ext cx="3324770" cy="3403591"/>
          </a:xfrm>
          <a:prstGeom prst="rect">
            <a:avLst/>
          </a:prstGeom>
        </p:spPr>
      </p:pic>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r>
              <a:rPr lang="en-US" dirty="0"/>
              <a:t>PM 7-11</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r>
              <a:rPr lang="en-US" dirty="0"/>
              <a:t>7-26</a:t>
            </a:r>
          </a:p>
        </p:txBody>
      </p:sp>
    </p:spTree>
    <p:extLst>
      <p:ext uri="{BB962C8B-B14F-4D97-AF65-F5344CB8AC3E}">
        <p14:creationId xmlns:p14="http://schemas.microsoft.com/office/powerpoint/2010/main" val="3392903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3"/>
          <p:cNvSpPr txBox="1">
            <a:spLocks noGrp="1"/>
          </p:cNvSpPr>
          <p:nvPr>
            <p:ph type="title"/>
          </p:nvPr>
        </p:nvSpPr>
        <p:spPr>
          <a:xfrm>
            <a:off x="315142" y="320678"/>
            <a:ext cx="8211638" cy="10176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a:t>Prioritize (Greatest good!) 1 PM</a:t>
            </a:r>
            <a:br>
              <a:rPr lang="en-US"/>
            </a:br>
            <a:r>
              <a:rPr lang="en-US"/>
              <a:t>Post earthquake, late October  </a:t>
            </a:r>
            <a:endParaRPr/>
          </a:p>
        </p:txBody>
      </p:sp>
      <p:sp>
        <p:nvSpPr>
          <p:cNvPr id="750" name="Google Shape;750;p63"/>
          <p:cNvSpPr txBox="1">
            <a:spLocks noGrp="1"/>
          </p:cNvSpPr>
          <p:nvPr>
            <p:ph type="body" idx="1"/>
          </p:nvPr>
        </p:nvSpPr>
        <p:spPr>
          <a:xfrm>
            <a:off x="172638" y="1604571"/>
            <a:ext cx="8845631" cy="1915869"/>
          </a:xfrm>
          <a:prstGeom prst="rect">
            <a:avLst/>
          </a:prstGeom>
          <a:noFill/>
          <a:ln>
            <a:noFill/>
          </a:ln>
        </p:spPr>
        <p:txBody>
          <a:bodyPr spcFirstLastPara="1" wrap="square" lIns="91425" tIns="45700" rIns="91425" bIns="45700" anchor="t" anchorCtr="0">
            <a:normAutofit/>
          </a:bodyPr>
          <a:lstStyle/>
          <a:p>
            <a:pPr marL="685783" lvl="1" indent="-228594" algn="l" rtl="0">
              <a:lnSpc>
                <a:spcPct val="100000"/>
              </a:lnSpc>
              <a:spcBef>
                <a:spcPts val="0"/>
              </a:spcBef>
              <a:spcAft>
                <a:spcPts val="0"/>
              </a:spcAft>
              <a:buClr>
                <a:srgbClr val="448431"/>
              </a:buClr>
              <a:buSzPts val="2000"/>
              <a:buFont typeface="Arial"/>
              <a:buChar char="•"/>
            </a:pPr>
            <a:r>
              <a:rPr lang="en-US" sz="2000"/>
              <a:t>Moderately damaged house shifted off foundation; smell gas; report of invalid inside </a:t>
            </a:r>
            <a:endParaRPr/>
          </a:p>
          <a:p>
            <a:pPr marL="685783" lvl="1" indent="-228594" algn="l" rtl="0">
              <a:lnSpc>
                <a:spcPct val="100000"/>
              </a:lnSpc>
              <a:spcBef>
                <a:spcPts val="600"/>
              </a:spcBef>
              <a:spcAft>
                <a:spcPts val="0"/>
              </a:spcAft>
              <a:buClr>
                <a:srgbClr val="448431"/>
              </a:buClr>
              <a:buSzPts val="2000"/>
              <a:buFont typeface="Arial"/>
              <a:buChar char="•"/>
            </a:pPr>
            <a:r>
              <a:rPr lang="en-US" sz="2000"/>
              <a:t>House on fire, fully involved</a:t>
            </a:r>
            <a:endParaRPr/>
          </a:p>
          <a:p>
            <a:pPr marL="685783" lvl="1" indent="-228594" algn="l" rtl="0">
              <a:lnSpc>
                <a:spcPct val="100000"/>
              </a:lnSpc>
              <a:spcBef>
                <a:spcPts val="600"/>
              </a:spcBef>
              <a:spcAft>
                <a:spcPts val="0"/>
              </a:spcAft>
              <a:buClr>
                <a:srgbClr val="448431"/>
              </a:buClr>
              <a:buSzPts val="2000"/>
              <a:buFont typeface="Arial"/>
              <a:buChar char="•"/>
            </a:pPr>
            <a:r>
              <a:rPr lang="en-US" sz="2000"/>
              <a:t>Grocery store heavily damaged; report of at least 5 injured people carried to parking lot</a:t>
            </a:r>
            <a:endParaRPr/>
          </a:p>
        </p:txBody>
      </p:sp>
      <p:sp>
        <p:nvSpPr>
          <p:cNvPr id="751" name="Google Shape;751;p63"/>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7-10</a:t>
            </a:r>
            <a:endParaRPr/>
          </a:p>
        </p:txBody>
      </p:sp>
      <p:sp>
        <p:nvSpPr>
          <p:cNvPr id="752" name="Google Shape;752;p63"/>
          <p:cNvSpPr txBox="1">
            <a:spLocks noGrp="1"/>
          </p:cNvSpPr>
          <p:nvPr>
            <p:ph type="body" idx="2"/>
          </p:nvPr>
        </p:nvSpPr>
        <p:spPr>
          <a:xfrm>
            <a:off x="1429787" y="6385716"/>
            <a:ext cx="4692206"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7: Light Search and Rescue Operations</a:t>
            </a:r>
            <a:endParaRPr/>
          </a:p>
        </p:txBody>
      </p:sp>
      <p:sp>
        <p:nvSpPr>
          <p:cNvPr id="753" name="Google Shape;753;p63"/>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7-22</a:t>
            </a:r>
            <a:endParaRPr/>
          </a:p>
        </p:txBody>
      </p:sp>
      <p:graphicFrame>
        <p:nvGraphicFramePr>
          <p:cNvPr id="754" name="Google Shape;754;p63"/>
          <p:cNvGraphicFramePr/>
          <p:nvPr/>
        </p:nvGraphicFramePr>
        <p:xfrm>
          <a:off x="172638" y="3444318"/>
          <a:ext cx="2971800" cy="2362200"/>
        </p:xfrm>
        <a:graphic>
          <a:graphicData uri="http://schemas.openxmlformats.org/presentationml/2006/ole">
            <mc:AlternateContent xmlns:mc="http://schemas.openxmlformats.org/markup-compatibility/2006">
              <mc:Choice xmlns:v="urn:schemas-microsoft-com:vml" Requires="v">
                <p:oleObj r:id="rId3" imgW="2971800" imgH="2362200" progId="Photoshop.Image.4">
                  <p:embed/>
                </p:oleObj>
              </mc:Choice>
              <mc:Fallback>
                <p:oleObj r:id="rId3" imgW="2971800" imgH="2362200" progId="Photoshop.Image.4">
                  <p:embed/>
                  <p:pic>
                    <p:nvPicPr>
                      <p:cNvPr id="754" name="Google Shape;754;p63"/>
                      <p:cNvPicPr preferRelativeResize="0"/>
                      <p:nvPr/>
                    </p:nvPicPr>
                    <p:blipFill rotWithShape="1">
                      <a:blip r:embed="rId4">
                        <a:alphaModFix/>
                      </a:blip>
                      <a:srcRect l="8888" r="11110"/>
                      <a:stretch/>
                    </p:blipFill>
                    <p:spPr>
                      <a:xfrm>
                        <a:off x="172638" y="3444318"/>
                        <a:ext cx="2971800" cy="2362200"/>
                      </a:xfrm>
                      <a:prstGeom prst="rect">
                        <a:avLst/>
                      </a:prstGeom>
                      <a:noFill/>
                      <a:ln w="38100" cap="flat" cmpd="sng">
                        <a:solidFill>
                          <a:schemeClr val="accent2"/>
                        </a:solidFill>
                        <a:prstDash val="solid"/>
                        <a:miter lim="800000"/>
                        <a:headEnd type="none" w="sm" len="sm"/>
                        <a:tailEnd type="none" w="sm" len="sm"/>
                      </a:ln>
                    </p:spPr>
                  </p:pic>
                </p:oleObj>
              </mc:Fallback>
            </mc:AlternateContent>
          </a:graphicData>
        </a:graphic>
      </p:graphicFrame>
      <p:pic>
        <p:nvPicPr>
          <p:cNvPr id="755" name="Google Shape;755;p63" descr="Hofire"/>
          <p:cNvPicPr preferRelativeResize="0"/>
          <p:nvPr/>
        </p:nvPicPr>
        <p:blipFill rotWithShape="1">
          <a:blip r:embed="rId5">
            <a:alphaModFix/>
          </a:blip>
          <a:srcRect/>
          <a:stretch/>
        </p:blipFill>
        <p:spPr>
          <a:xfrm>
            <a:off x="3191683" y="3429000"/>
            <a:ext cx="2628900" cy="2362200"/>
          </a:xfrm>
          <a:prstGeom prst="rect">
            <a:avLst/>
          </a:prstGeom>
          <a:noFill/>
          <a:ln w="38100" cap="flat" cmpd="sng">
            <a:solidFill>
              <a:schemeClr val="accent2"/>
            </a:solidFill>
            <a:prstDash val="solid"/>
            <a:miter lim="800000"/>
            <a:headEnd type="none" w="sm" len="sm"/>
            <a:tailEnd type="none" w="sm" len="sm"/>
          </a:ln>
        </p:spPr>
      </p:pic>
      <p:pic>
        <p:nvPicPr>
          <p:cNvPr id="756" name="Google Shape;756;p63" descr="smith"/>
          <p:cNvPicPr preferRelativeResize="0"/>
          <p:nvPr/>
        </p:nvPicPr>
        <p:blipFill rotWithShape="1">
          <a:blip r:embed="rId6">
            <a:alphaModFix/>
          </a:blip>
          <a:srcRect l="5523" t="23750" r="15311"/>
          <a:stretch/>
        </p:blipFill>
        <p:spPr>
          <a:xfrm>
            <a:off x="5820583" y="3424238"/>
            <a:ext cx="3276600" cy="2366962"/>
          </a:xfrm>
          <a:prstGeom prst="rect">
            <a:avLst/>
          </a:prstGeom>
          <a:noFill/>
          <a:ln w="38100" cap="flat" cmpd="sng">
            <a:solidFill>
              <a:schemeClr val="accent2"/>
            </a:solidFill>
            <a:prstDash val="solid"/>
            <a:miter lim="800000"/>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p:txBody>
          <a:bodyPr/>
          <a:lstStyle/>
          <a:p>
            <a:r>
              <a:rPr lang="en-US" dirty="0"/>
              <a:t>Unit</a:t>
            </a:r>
            <a:r>
              <a:rPr lang="en-US" sz="800" dirty="0">
                <a:solidFill>
                  <a:srgbClr val="448431"/>
                </a:solidFill>
              </a:rPr>
              <a:t> 7 </a:t>
            </a:r>
            <a:r>
              <a:rPr lang="en-US" dirty="0"/>
              <a:t>Objectives</a:t>
            </a:r>
          </a:p>
        </p:txBody>
      </p:sp>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pPr marL="457200" indent="-457200">
              <a:buClr>
                <a:srgbClr val="448431"/>
              </a:buClr>
              <a:buFont typeface="Arial" panose="020B0604020202020204" pitchFamily="34" charset="0"/>
              <a:buChar char="•"/>
            </a:pPr>
            <a:r>
              <a:rPr lang="en-US" altLang="en-US" dirty="0"/>
              <a:t>Identify size-up requirements</a:t>
            </a:r>
          </a:p>
          <a:p>
            <a:pPr marL="457200" indent="-457200">
              <a:buClr>
                <a:srgbClr val="448431"/>
              </a:buClr>
              <a:buFont typeface="Arial" panose="020B0604020202020204" pitchFamily="34" charset="0"/>
              <a:buChar char="•"/>
            </a:pPr>
            <a:r>
              <a:rPr lang="en-US" altLang="en-US" dirty="0"/>
              <a:t>Describe most common search techniques</a:t>
            </a:r>
          </a:p>
          <a:p>
            <a:pPr marL="457200" indent="-457200">
              <a:buClr>
                <a:srgbClr val="448431"/>
              </a:buClr>
              <a:buFont typeface="Arial" panose="020B0604020202020204" pitchFamily="34" charset="0"/>
              <a:buChar char="•"/>
            </a:pPr>
            <a:r>
              <a:rPr lang="en-US" altLang="en-US" dirty="0"/>
              <a:t>Use safe techniques for debris removal</a:t>
            </a:r>
          </a:p>
          <a:p>
            <a:pPr marL="457200" indent="-457200">
              <a:buClr>
                <a:srgbClr val="448431"/>
              </a:buClr>
              <a:buFont typeface="Arial" panose="020B0604020202020204" pitchFamily="34" charset="0"/>
              <a:buChar char="•"/>
            </a:pPr>
            <a:r>
              <a:rPr lang="en-US" altLang="en-US" dirty="0"/>
              <a:t>Use safe techniques for survivor extrication</a:t>
            </a:r>
          </a:p>
          <a:p>
            <a:pPr marL="457200" indent="-457200">
              <a:buClr>
                <a:srgbClr val="448431"/>
              </a:buClr>
              <a:buFont typeface="Arial" panose="020B0604020202020204" pitchFamily="34" charset="0"/>
              <a:buChar char="•"/>
            </a:pPr>
            <a:r>
              <a:rPr lang="en-US" altLang="en-US" dirty="0"/>
              <a:t>Describe ways to protect rescuers</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r>
              <a:rPr lang="en-US" dirty="0"/>
              <a:t>PM 7-1</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r>
              <a:rPr lang="en-US" dirty="0"/>
              <a:t>7-3</a:t>
            </a:r>
          </a:p>
        </p:txBody>
      </p:sp>
    </p:spTree>
    <p:extLst>
      <p:ext uri="{BB962C8B-B14F-4D97-AF65-F5344CB8AC3E}">
        <p14:creationId xmlns:p14="http://schemas.microsoft.com/office/powerpoint/2010/main" val="1125251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p:txBody>
          <a:bodyPr/>
          <a:lstStyle/>
          <a:p>
            <a:r>
              <a:rPr lang="en-US" dirty="0"/>
              <a:t>Structural Voids</a:t>
            </a:r>
          </a:p>
        </p:txBody>
      </p:sp>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p:txBody>
          <a:bodyPr anchor="ct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r>
              <a:rPr lang="en-US" dirty="0"/>
              <a:t>PM 7-13</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r>
              <a:rPr lang="en-US" dirty="0"/>
              <a:t>7-27</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93" y="4352736"/>
            <a:ext cx="2352418" cy="180857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335" y="3227652"/>
            <a:ext cx="2298879" cy="1828800"/>
          </a:xfrm>
          <a:prstGeom prst="rect">
            <a:avLst/>
          </a:prstGeom>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28" y="1660525"/>
            <a:ext cx="4316413"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724400" y="1660525"/>
            <a:ext cx="4093029" cy="954107"/>
          </a:xfrm>
          <a:prstGeom prst="rect">
            <a:avLst/>
          </a:prstGeom>
          <a:noFill/>
        </p:spPr>
        <p:txBody>
          <a:bodyPr wrap="square" rtlCol="0">
            <a:spAutoFit/>
          </a:bodyPr>
          <a:lstStyle/>
          <a:p>
            <a:r>
              <a:rPr lang="en-US" sz="2800" dirty="0">
                <a:latin typeface="Arial" pitchFamily="34" charset="0"/>
                <a:cs typeface="Arial" pitchFamily="34" charset="0"/>
              </a:rPr>
              <a:t>If you see collapsed floors or walls, get out!</a:t>
            </a:r>
          </a:p>
        </p:txBody>
      </p:sp>
      <p:sp>
        <p:nvSpPr>
          <p:cNvPr id="18" name="Text Box 30"/>
          <p:cNvSpPr txBox="1">
            <a:spLocks noChangeArrowheads="1"/>
          </p:cNvSpPr>
          <p:nvPr/>
        </p:nvSpPr>
        <p:spPr bwMode="auto">
          <a:xfrm>
            <a:off x="4409985" y="5450908"/>
            <a:ext cx="30607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600"/>
                </a:solidFill>
                <a:latin typeface="Arial" charset="0"/>
              </a:defRPr>
            </a:lvl1pPr>
            <a:lvl2pPr>
              <a:defRPr sz="2800">
                <a:solidFill>
                  <a:srgbClr val="006600"/>
                </a:solidFill>
                <a:latin typeface="Arial" charset="0"/>
              </a:defRPr>
            </a:lvl2pPr>
            <a:lvl3pPr>
              <a:defRPr sz="2400">
                <a:solidFill>
                  <a:srgbClr val="006600"/>
                </a:solidFill>
                <a:latin typeface="Arial" charset="0"/>
              </a:defRPr>
            </a:lvl3pPr>
            <a:lvl4pPr>
              <a:defRPr sz="2000">
                <a:solidFill>
                  <a:srgbClr val="006600"/>
                </a:solidFill>
                <a:latin typeface="Arial" charset="0"/>
              </a:defRPr>
            </a:lvl4pPr>
            <a:lvl5pPr>
              <a:defRPr sz="1600">
                <a:solidFill>
                  <a:srgbClr val="006600"/>
                </a:solidFill>
                <a:latin typeface="Arial" charset="0"/>
              </a:defRPr>
            </a:lvl5pPr>
            <a:lvl6pPr eaLnBrk="0" hangingPunct="0">
              <a:defRPr sz="1600">
                <a:solidFill>
                  <a:srgbClr val="006600"/>
                </a:solidFill>
                <a:latin typeface="Arial" charset="0"/>
              </a:defRPr>
            </a:lvl6pPr>
            <a:lvl7pPr eaLnBrk="0" hangingPunct="0">
              <a:defRPr sz="1600">
                <a:solidFill>
                  <a:srgbClr val="006600"/>
                </a:solidFill>
                <a:latin typeface="Arial" charset="0"/>
              </a:defRPr>
            </a:lvl7pPr>
            <a:lvl8pPr eaLnBrk="0" hangingPunct="0">
              <a:defRPr sz="1600">
                <a:solidFill>
                  <a:srgbClr val="006600"/>
                </a:solidFill>
                <a:latin typeface="Arial" charset="0"/>
              </a:defRPr>
            </a:lvl8pPr>
            <a:lvl9pPr eaLnBrk="0" hangingPunct="0">
              <a:defRPr sz="1600">
                <a:solidFill>
                  <a:srgbClr val="006600"/>
                </a:solidFill>
                <a:latin typeface="Arial" charset="0"/>
              </a:defRPr>
            </a:lvl9p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altLang="en-US" sz="3000" b="0" i="0" u="none" strike="noStrike" kern="0" cap="none" spc="0" normalizeH="0" baseline="0" noProof="0" dirty="0">
                <a:ln>
                  <a:noFill/>
                </a:ln>
                <a:solidFill>
                  <a:srgbClr val="000000"/>
                </a:solidFill>
                <a:effectLst/>
                <a:uLnTx/>
                <a:uFillTx/>
                <a:latin typeface="Arial" charset="0"/>
              </a:rPr>
              <a:t>   </a:t>
            </a:r>
            <a:r>
              <a:rPr kumimoji="0" lang="en-US" altLang="en-US" sz="3000" b="0" i="0" u="none" strike="noStrike" kern="0" cap="none" spc="0" normalizeH="0" baseline="0" noProof="0" dirty="0">
                <a:ln>
                  <a:noFill/>
                </a:ln>
                <a:solidFill>
                  <a:srgbClr val="FF0000"/>
                </a:solidFill>
                <a:effectLst/>
                <a:uLnTx/>
                <a:uFillTx/>
                <a:latin typeface="Arial" charset="0"/>
              </a:rPr>
              <a:t>X</a:t>
            </a:r>
            <a:r>
              <a:rPr kumimoji="0" lang="en-US" altLang="en-US" sz="3000" b="0" i="0" u="none" strike="noStrike" kern="0" cap="none" spc="0" normalizeH="0" baseline="0" noProof="0" dirty="0">
                <a:ln>
                  <a:noFill/>
                </a:ln>
                <a:solidFill>
                  <a:srgbClr val="000000"/>
                </a:solidFill>
                <a:effectLst/>
                <a:uLnTx/>
                <a:uFillTx/>
                <a:latin typeface="Arial" charset="0"/>
              </a:rPr>
              <a:t> = Voids</a:t>
            </a:r>
          </a:p>
        </p:txBody>
      </p:sp>
      <p:sp>
        <p:nvSpPr>
          <p:cNvPr id="6" name="TextBox 5">
            <a:extLst>
              <a:ext uri="{FF2B5EF4-FFF2-40B4-BE49-F238E27FC236}">
                <a16:creationId xmlns:a16="http://schemas.microsoft.com/office/drawing/2014/main" id="{77BD3B7A-4CD6-D559-EAA5-3243B518B962}"/>
              </a:ext>
            </a:extLst>
          </p:cNvPr>
          <p:cNvSpPr txBox="1"/>
          <p:nvPr/>
        </p:nvSpPr>
        <p:spPr>
          <a:xfrm>
            <a:off x="2899762" y="4051510"/>
            <a:ext cx="1843087" cy="461665"/>
          </a:xfrm>
          <a:prstGeom prst="rect">
            <a:avLst/>
          </a:prstGeom>
          <a:noFill/>
        </p:spPr>
        <p:txBody>
          <a:bodyPr wrap="square" rtlCol="0">
            <a:spAutoFit/>
          </a:bodyPr>
          <a:lstStyle/>
          <a:p>
            <a:r>
              <a:rPr lang="en-US" sz="2400" dirty="0"/>
              <a:t>Pancake Void</a:t>
            </a:r>
          </a:p>
        </p:txBody>
      </p:sp>
    </p:spTree>
    <p:extLst>
      <p:ext uri="{BB962C8B-B14F-4D97-AF65-F5344CB8AC3E}">
        <p14:creationId xmlns:p14="http://schemas.microsoft.com/office/powerpoint/2010/main" val="1274755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p:txBody>
          <a:bodyPr/>
          <a:lstStyle/>
          <a:p>
            <a:r>
              <a:rPr lang="en-US" dirty="0"/>
              <a:t>Individual Spaces</a:t>
            </a:r>
          </a:p>
        </p:txBody>
      </p:sp>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pPr marL="0" indent="0">
              <a:buNone/>
            </a:pPr>
            <a:r>
              <a:rPr lang="en-US" dirty="0"/>
              <a:t>Survivors may seek protection in various places</a:t>
            </a:r>
          </a:p>
          <a:p>
            <a:pPr lvl="1">
              <a:buClr>
                <a:srgbClr val="448431"/>
              </a:buClr>
            </a:pPr>
            <a:r>
              <a:rPr lang="en-US" sz="2800" dirty="0"/>
              <a:t>Inside bathtubs</a:t>
            </a:r>
          </a:p>
          <a:p>
            <a:pPr lvl="1">
              <a:buClr>
                <a:srgbClr val="448431"/>
              </a:buClr>
            </a:pPr>
            <a:r>
              <a:rPr lang="en-US" sz="2800" dirty="0"/>
              <a:t>Underneath desks</a:t>
            </a:r>
          </a:p>
          <a:p>
            <a:pPr lvl="1">
              <a:buClr>
                <a:srgbClr val="448431"/>
              </a:buClr>
            </a:pPr>
            <a:r>
              <a:rPr lang="en-US" sz="2800" dirty="0"/>
              <a:t>Inside cabinets</a:t>
            </a:r>
          </a:p>
          <a:p>
            <a:pPr lvl="1">
              <a:buClr>
                <a:srgbClr val="448431"/>
              </a:buClr>
            </a:pPr>
            <a:r>
              <a:rPr lang="en-US" sz="2800" dirty="0"/>
              <a:t>Under/next to beds</a:t>
            </a:r>
          </a:p>
          <a:p>
            <a:pPr lvl="1">
              <a:buClr>
                <a:srgbClr val="448431"/>
              </a:buClr>
            </a:pPr>
            <a:r>
              <a:rPr lang="en-US" sz="2800" dirty="0"/>
              <a:t>Inside closets </a:t>
            </a:r>
          </a:p>
          <a:p>
            <a:pPr marL="457189" lvl="1" indent="0">
              <a:buClr>
                <a:srgbClr val="448431"/>
              </a:buClr>
              <a:buNone/>
            </a:pPr>
            <a:endParaRPr lang="en-US" sz="2800" dirty="0"/>
          </a:p>
          <a:p>
            <a:pPr marL="0" indent="0">
              <a:buNone/>
            </a:pPr>
            <a:r>
              <a:rPr lang="en-US" altLang="en-US" dirty="0"/>
              <a:t>Children may be too frightened to respond</a:t>
            </a:r>
            <a:endParaRPr lang="en-US" dirty="0"/>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r>
              <a:rPr lang="en-US" dirty="0"/>
              <a:t>PM 7-13</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r>
              <a:rPr lang="en-US" dirty="0"/>
              <a:t>7-28</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518" y="2108653"/>
            <a:ext cx="3590825" cy="261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803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p:txBody>
          <a:bodyPr/>
          <a:lstStyle/>
          <a:p>
            <a:r>
              <a:rPr lang="en-US" dirty="0"/>
              <a:t>Utility Dangers</a:t>
            </a:r>
          </a:p>
        </p:txBody>
      </p:sp>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pPr>
              <a:buClr>
                <a:srgbClr val="448431"/>
              </a:buClr>
              <a:defRPr/>
            </a:pPr>
            <a:r>
              <a:rPr lang="en-US" altLang="en-US" sz="3600" dirty="0"/>
              <a:t>When approaching fallen or damaged utility wires, assume that </a:t>
            </a:r>
            <a:r>
              <a:rPr lang="en-US" altLang="en-US" sz="3600" u="sng" dirty="0"/>
              <a:t>all</a:t>
            </a:r>
            <a:r>
              <a:rPr lang="en-US" altLang="en-US" sz="3600" dirty="0"/>
              <a:t> wires are charged          </a:t>
            </a:r>
            <a:r>
              <a:rPr lang="en-US" altLang="en-US" dirty="0"/>
              <a:t>(</a:t>
            </a:r>
            <a:r>
              <a:rPr lang="en-US" altLang="en-US" u="sng" dirty="0"/>
              <a:t>even phone &amp; TV lines</a:t>
            </a:r>
            <a:r>
              <a:rPr lang="en-US" altLang="en-US" dirty="0"/>
              <a:t>!)</a:t>
            </a:r>
            <a:endParaRPr lang="en-US" altLang="en-US" sz="3600" dirty="0"/>
          </a:p>
          <a:p>
            <a:pPr>
              <a:buClr>
                <a:srgbClr val="448431"/>
              </a:buClr>
              <a:defRPr/>
            </a:pPr>
            <a:r>
              <a:rPr lang="en-US" altLang="en-US" sz="3600" dirty="0">
                <a:effectLst>
                  <a:outerShdw blurRad="38100" dist="38100" dir="2700000" algn="tl">
                    <a:srgbClr val="C0C0C0"/>
                  </a:outerShdw>
                </a:effectLst>
              </a:rPr>
              <a:t>If you smell gas as you enter the building, </a:t>
            </a:r>
            <a:r>
              <a:rPr lang="en-US" altLang="en-US" sz="3600" u="sng" dirty="0">
                <a:effectLst>
                  <a:outerShdw blurRad="38100" dist="38100" dir="2700000" algn="tl">
                    <a:srgbClr val="C0C0C0"/>
                  </a:outerShdw>
                </a:effectLst>
              </a:rPr>
              <a:t>get out</a:t>
            </a:r>
            <a:r>
              <a:rPr lang="en-US" altLang="en-US" sz="3600" dirty="0">
                <a:effectLst>
                  <a:outerShdw blurRad="38100" dist="38100" dir="2700000" algn="tl">
                    <a:srgbClr val="C0C0C0"/>
                  </a:outerShdw>
                </a:effectLst>
              </a:rPr>
              <a:t> and shut the gas off </a:t>
            </a:r>
          </a:p>
          <a:p>
            <a:pPr>
              <a:buClr>
                <a:srgbClr val="448431"/>
              </a:buClr>
              <a:defRPr/>
            </a:pPr>
            <a:r>
              <a:rPr lang="en-US" altLang="en-US" sz="3600" dirty="0">
                <a:effectLst>
                  <a:outerShdw blurRad="38100" dist="38100" dir="2700000" algn="tl">
                    <a:srgbClr val="C0C0C0"/>
                  </a:outerShdw>
                </a:effectLst>
              </a:rPr>
              <a:t>Only reenter the building when the smell of gas has disappeared</a:t>
            </a:r>
          </a:p>
          <a:p>
            <a:pPr marL="457189" lvl="1" indent="0">
              <a:buClr>
                <a:srgbClr val="448431"/>
              </a:buClr>
              <a:buNone/>
            </a:pPr>
            <a:endParaRPr lang="en-US" dirty="0"/>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r>
              <a:rPr lang="en-US" dirty="0"/>
              <a:t>7-29</a:t>
            </a:r>
          </a:p>
        </p:txBody>
      </p:sp>
      <p:sp>
        <p:nvSpPr>
          <p:cNvPr id="8" name="Lightning Bolt 7"/>
          <p:cNvSpPr/>
          <p:nvPr/>
        </p:nvSpPr>
        <p:spPr>
          <a:xfrm>
            <a:off x="2463800" y="2817359"/>
            <a:ext cx="558800" cy="507206"/>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Lightning Bolt 8"/>
          <p:cNvSpPr/>
          <p:nvPr/>
        </p:nvSpPr>
        <p:spPr>
          <a:xfrm>
            <a:off x="2620169" y="2722506"/>
            <a:ext cx="804862" cy="696912"/>
          </a:xfrm>
          <a:prstGeom prst="lightningBolt">
            <a:avLst/>
          </a:prstGeom>
          <a:solidFill>
            <a:srgbClr val="FF0000"/>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 name="TextBox 2"/>
          <p:cNvSpPr txBox="1">
            <a:spLocks noChangeArrowheads="1"/>
          </p:cNvSpPr>
          <p:nvPr/>
        </p:nvSpPr>
        <p:spPr bwMode="auto">
          <a:xfrm>
            <a:off x="2151176" y="5436503"/>
            <a:ext cx="4954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006600"/>
                </a:solidFill>
                <a:latin typeface="Arial" charset="0"/>
              </a:defRPr>
            </a:lvl1pPr>
            <a:lvl2pPr>
              <a:defRPr sz="2800">
                <a:solidFill>
                  <a:srgbClr val="006600"/>
                </a:solidFill>
                <a:latin typeface="Arial" charset="0"/>
              </a:defRPr>
            </a:lvl2pPr>
            <a:lvl3pPr>
              <a:defRPr sz="2400">
                <a:solidFill>
                  <a:srgbClr val="006600"/>
                </a:solidFill>
                <a:latin typeface="Arial" charset="0"/>
              </a:defRPr>
            </a:lvl3pPr>
            <a:lvl4pPr>
              <a:defRPr sz="2000">
                <a:solidFill>
                  <a:srgbClr val="006600"/>
                </a:solidFill>
                <a:latin typeface="Arial" charset="0"/>
              </a:defRPr>
            </a:lvl4pPr>
            <a:lvl5pPr>
              <a:defRPr sz="1600">
                <a:solidFill>
                  <a:srgbClr val="006600"/>
                </a:solidFill>
                <a:latin typeface="Arial" charset="0"/>
              </a:defRPr>
            </a:lvl5pPr>
            <a:lvl6pPr eaLnBrk="0" hangingPunct="0">
              <a:defRPr sz="1600">
                <a:solidFill>
                  <a:srgbClr val="006600"/>
                </a:solidFill>
                <a:latin typeface="Arial" charset="0"/>
              </a:defRPr>
            </a:lvl6pPr>
            <a:lvl7pPr eaLnBrk="0" hangingPunct="0">
              <a:defRPr sz="1600">
                <a:solidFill>
                  <a:srgbClr val="006600"/>
                </a:solidFill>
                <a:latin typeface="Arial" charset="0"/>
              </a:defRPr>
            </a:lvl7pPr>
            <a:lvl8pPr eaLnBrk="0" hangingPunct="0">
              <a:defRPr sz="1600">
                <a:solidFill>
                  <a:srgbClr val="006600"/>
                </a:solidFill>
                <a:latin typeface="Arial" charset="0"/>
              </a:defRPr>
            </a:lvl8pPr>
            <a:lvl9pPr eaLnBrk="0" hangingPunct="0">
              <a:defRPr sz="1600">
                <a:solidFill>
                  <a:srgbClr val="006600"/>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FF0000"/>
                </a:solidFill>
                <a:effectLst/>
                <a:uLnTx/>
                <a:uFillTx/>
                <a:latin typeface="Arial" charset="0"/>
              </a:rPr>
              <a:t>Safety is first priority!</a:t>
            </a:r>
          </a:p>
        </p:txBody>
      </p:sp>
    </p:spTree>
    <p:extLst>
      <p:ext uri="{BB962C8B-B14F-4D97-AF65-F5344CB8AC3E}">
        <p14:creationId xmlns:p14="http://schemas.microsoft.com/office/powerpoint/2010/main" val="3291799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p:txBody>
          <a:bodyPr/>
          <a:lstStyle/>
          <a:p>
            <a:r>
              <a:rPr lang="en-US" dirty="0"/>
              <a:t>Search Markings </a:t>
            </a:r>
            <a:r>
              <a:rPr lang="en-US" sz="1600" dirty="0">
                <a:solidFill>
                  <a:srgbClr val="448431"/>
                </a:solidFill>
              </a:rPr>
              <a:t>(1 of 3)</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r>
              <a:rPr lang="en-US" dirty="0"/>
              <a:t>7-30</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485" y="1660410"/>
            <a:ext cx="6536873" cy="432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547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p:txBody>
          <a:bodyPr/>
          <a:lstStyle/>
          <a:p>
            <a:r>
              <a:rPr lang="en-US" dirty="0"/>
              <a:t>Search Markings </a:t>
            </a:r>
            <a:r>
              <a:rPr lang="en-US" sz="1600" dirty="0">
                <a:solidFill>
                  <a:srgbClr val="448431"/>
                </a:solidFill>
              </a:rPr>
              <a:t>(1 of 3)</a:t>
            </a:r>
          </a:p>
        </p:txBody>
      </p:sp>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pPr marL="0" indent="0">
              <a:lnSpc>
                <a:spcPct val="90000"/>
              </a:lnSpc>
              <a:buNone/>
              <a:defRPr/>
            </a:pPr>
            <a:r>
              <a:rPr lang="en-US" altLang="en-US" dirty="0"/>
              <a:t>Upon entering search area:</a:t>
            </a:r>
          </a:p>
          <a:p>
            <a:pPr marL="0" indent="0">
              <a:lnSpc>
                <a:spcPct val="90000"/>
              </a:lnSpc>
              <a:buNone/>
              <a:defRPr/>
            </a:pPr>
            <a:endParaRPr lang="en-US" altLang="en-US" dirty="0"/>
          </a:p>
          <a:p>
            <a:pPr>
              <a:lnSpc>
                <a:spcPct val="90000"/>
              </a:lnSpc>
              <a:buClr>
                <a:schemeClr val="accent6">
                  <a:lumMod val="75000"/>
                </a:schemeClr>
              </a:buClr>
              <a:defRPr/>
            </a:pPr>
            <a:r>
              <a:rPr lang="en-US" altLang="en-US" dirty="0"/>
              <a:t>Write Date/Time In</a:t>
            </a:r>
          </a:p>
          <a:p>
            <a:pPr>
              <a:lnSpc>
                <a:spcPct val="90000"/>
              </a:lnSpc>
              <a:buClr>
                <a:schemeClr val="accent6">
                  <a:lumMod val="75000"/>
                </a:schemeClr>
              </a:buClr>
              <a:defRPr/>
            </a:pPr>
            <a:endParaRPr lang="en-US" altLang="en-US" dirty="0"/>
          </a:p>
          <a:p>
            <a:pPr>
              <a:lnSpc>
                <a:spcPct val="90000"/>
              </a:lnSpc>
              <a:buClr>
                <a:schemeClr val="accent6">
                  <a:lumMod val="75000"/>
                </a:schemeClr>
              </a:buClr>
              <a:defRPr/>
            </a:pPr>
            <a:r>
              <a:rPr lang="en-US" altLang="en-US" dirty="0"/>
              <a:t>Write Team ID</a:t>
            </a:r>
          </a:p>
        </p:txBody>
      </p:sp>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r>
              <a:rPr lang="en-US" dirty="0"/>
              <a:t>PM 7-14</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r>
              <a:rPr lang="en-US" dirty="0"/>
              <a:t>7-31</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381" y="1807028"/>
            <a:ext cx="2717944" cy="405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5"/>
          <p:cNvSpPr>
            <a:spLocks noChangeShapeType="1"/>
          </p:cNvSpPr>
          <p:nvPr/>
        </p:nvSpPr>
        <p:spPr bwMode="auto">
          <a:xfrm>
            <a:off x="6776811" y="2513011"/>
            <a:ext cx="2105932" cy="2640239"/>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Text Box 9"/>
          <p:cNvSpPr txBox="1">
            <a:spLocks noChangeArrowheads="1"/>
          </p:cNvSpPr>
          <p:nvPr/>
        </p:nvSpPr>
        <p:spPr bwMode="auto">
          <a:xfrm>
            <a:off x="7390267" y="2429669"/>
            <a:ext cx="1492476" cy="7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600"/>
                </a:solidFill>
                <a:latin typeface="Arial" charset="0"/>
              </a:defRPr>
            </a:lvl1pPr>
            <a:lvl2pPr>
              <a:defRPr sz="2800">
                <a:solidFill>
                  <a:srgbClr val="006600"/>
                </a:solidFill>
                <a:latin typeface="Arial" charset="0"/>
              </a:defRPr>
            </a:lvl2pPr>
            <a:lvl3pPr>
              <a:defRPr sz="2400">
                <a:solidFill>
                  <a:srgbClr val="006600"/>
                </a:solidFill>
                <a:latin typeface="Arial" charset="0"/>
              </a:defRPr>
            </a:lvl3pPr>
            <a:lvl4pPr>
              <a:defRPr sz="2000">
                <a:solidFill>
                  <a:srgbClr val="006600"/>
                </a:solidFill>
                <a:latin typeface="Arial" charset="0"/>
              </a:defRPr>
            </a:lvl4pPr>
            <a:lvl5pPr>
              <a:defRPr sz="1600">
                <a:solidFill>
                  <a:srgbClr val="006600"/>
                </a:solidFill>
                <a:latin typeface="Arial" charset="0"/>
              </a:defRPr>
            </a:lvl5pPr>
            <a:lvl6pPr eaLnBrk="0" hangingPunct="0">
              <a:defRPr sz="1600">
                <a:solidFill>
                  <a:srgbClr val="006600"/>
                </a:solidFill>
                <a:latin typeface="Arial" charset="0"/>
              </a:defRPr>
            </a:lvl6pPr>
            <a:lvl7pPr eaLnBrk="0" hangingPunct="0">
              <a:defRPr sz="1600">
                <a:solidFill>
                  <a:srgbClr val="006600"/>
                </a:solidFill>
                <a:latin typeface="Arial" charset="0"/>
              </a:defRPr>
            </a:lvl7pPr>
            <a:lvl8pPr eaLnBrk="0" hangingPunct="0">
              <a:defRPr sz="1600">
                <a:solidFill>
                  <a:srgbClr val="006600"/>
                </a:solidFill>
                <a:latin typeface="Arial" charset="0"/>
              </a:defRPr>
            </a:lvl8pPr>
            <a:lvl9pPr eaLnBrk="0" hangingPunct="0">
              <a:defRPr sz="1600">
                <a:solidFill>
                  <a:srgbClr val="006600"/>
                </a:solidFill>
                <a:latin typeface="Arial" charset="0"/>
              </a:defRPr>
            </a:lvl9pPr>
          </a:lstStyle>
          <a:p>
            <a:pPr algn="ctr" eaLnBrk="0" hangingPunct="0">
              <a:lnSpc>
                <a:spcPct val="65000"/>
              </a:lnSpc>
              <a:spcBef>
                <a:spcPct val="50000"/>
              </a:spcBef>
            </a:pPr>
            <a:r>
              <a:rPr lang="en-US" altLang="en-US" sz="2400" b="1" dirty="0">
                <a:solidFill>
                  <a:srgbClr val="FF0000"/>
                </a:solidFill>
              </a:rPr>
              <a:t>Date </a:t>
            </a:r>
          </a:p>
          <a:p>
            <a:pPr algn="ctr" eaLnBrk="0" hangingPunct="0">
              <a:lnSpc>
                <a:spcPct val="65000"/>
              </a:lnSpc>
              <a:spcBef>
                <a:spcPct val="50000"/>
              </a:spcBef>
            </a:pPr>
            <a:r>
              <a:rPr lang="en-US" altLang="en-US" sz="2400" b="1" dirty="0">
                <a:solidFill>
                  <a:srgbClr val="FF0000"/>
                </a:solidFill>
              </a:rPr>
              <a:t>Time In</a:t>
            </a:r>
          </a:p>
        </p:txBody>
      </p:sp>
      <p:sp>
        <p:nvSpPr>
          <p:cNvPr id="12" name="Text Box 7"/>
          <p:cNvSpPr txBox="1">
            <a:spLocks noChangeArrowheads="1"/>
          </p:cNvSpPr>
          <p:nvPr/>
        </p:nvSpPr>
        <p:spPr bwMode="auto">
          <a:xfrm>
            <a:off x="6537325" y="3561667"/>
            <a:ext cx="1079500" cy="7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600"/>
                </a:solidFill>
                <a:latin typeface="Arial" charset="0"/>
              </a:defRPr>
            </a:lvl1pPr>
            <a:lvl2pPr>
              <a:defRPr sz="2800">
                <a:solidFill>
                  <a:srgbClr val="006600"/>
                </a:solidFill>
                <a:latin typeface="Arial" charset="0"/>
              </a:defRPr>
            </a:lvl2pPr>
            <a:lvl3pPr>
              <a:defRPr sz="2400">
                <a:solidFill>
                  <a:srgbClr val="006600"/>
                </a:solidFill>
                <a:latin typeface="Arial" charset="0"/>
              </a:defRPr>
            </a:lvl3pPr>
            <a:lvl4pPr>
              <a:defRPr sz="2000">
                <a:solidFill>
                  <a:srgbClr val="006600"/>
                </a:solidFill>
                <a:latin typeface="Arial" charset="0"/>
              </a:defRPr>
            </a:lvl4pPr>
            <a:lvl5pPr>
              <a:defRPr sz="1600">
                <a:solidFill>
                  <a:srgbClr val="006600"/>
                </a:solidFill>
                <a:latin typeface="Arial" charset="0"/>
              </a:defRPr>
            </a:lvl5pPr>
            <a:lvl6pPr eaLnBrk="0" hangingPunct="0">
              <a:defRPr sz="1600">
                <a:solidFill>
                  <a:srgbClr val="006600"/>
                </a:solidFill>
                <a:latin typeface="Arial" charset="0"/>
              </a:defRPr>
            </a:lvl6pPr>
            <a:lvl7pPr eaLnBrk="0" hangingPunct="0">
              <a:defRPr sz="1600">
                <a:solidFill>
                  <a:srgbClr val="006600"/>
                </a:solidFill>
                <a:latin typeface="Arial" charset="0"/>
              </a:defRPr>
            </a:lvl7pPr>
            <a:lvl8pPr eaLnBrk="0" hangingPunct="0">
              <a:defRPr sz="1600">
                <a:solidFill>
                  <a:srgbClr val="006600"/>
                </a:solidFill>
                <a:latin typeface="Arial" charset="0"/>
              </a:defRPr>
            </a:lvl8pPr>
            <a:lvl9pPr eaLnBrk="0" hangingPunct="0">
              <a:defRPr sz="1600">
                <a:solidFill>
                  <a:srgbClr val="006600"/>
                </a:solidFill>
                <a:latin typeface="Arial" charset="0"/>
              </a:defRPr>
            </a:lvl9pPr>
          </a:lstStyle>
          <a:p>
            <a:pPr marL="0" marR="0" lvl="0" indent="0" algn="ctr" defTabSz="914400" eaLnBrk="0" fontAlgn="auto" latinLnBrk="0" hangingPunct="0">
              <a:lnSpc>
                <a:spcPct val="65000"/>
              </a:lnSpc>
              <a:spcBef>
                <a:spcPct val="50000"/>
              </a:spcBef>
              <a:spcAft>
                <a:spcPts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Arial" charset="0"/>
              </a:rPr>
              <a:t>CERT</a:t>
            </a:r>
          </a:p>
          <a:p>
            <a:pPr marL="0" marR="0" lvl="0" indent="0" algn="ctr" defTabSz="914400" eaLnBrk="0" fontAlgn="auto" latinLnBrk="0" hangingPunct="0">
              <a:lnSpc>
                <a:spcPct val="65000"/>
              </a:lnSpc>
              <a:spcBef>
                <a:spcPct val="50000"/>
              </a:spcBef>
              <a:spcAft>
                <a:spcPts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Arial" charset="0"/>
              </a:rPr>
              <a:t>I.D.</a:t>
            </a:r>
          </a:p>
        </p:txBody>
      </p:sp>
    </p:spTree>
    <p:extLst>
      <p:ext uri="{BB962C8B-B14F-4D97-AF65-F5344CB8AC3E}">
        <p14:creationId xmlns:p14="http://schemas.microsoft.com/office/powerpoint/2010/main" val="1980027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p:txBody>
          <a:bodyPr/>
          <a:lstStyle/>
          <a:p>
            <a:r>
              <a:rPr lang="en-US" dirty="0"/>
              <a:t>Search Markings </a:t>
            </a:r>
            <a:r>
              <a:rPr lang="en-US" sz="1600" dirty="0">
                <a:solidFill>
                  <a:srgbClr val="448431"/>
                </a:solidFill>
              </a:rPr>
              <a:t>(1 of 3)</a:t>
            </a:r>
          </a:p>
        </p:txBody>
      </p:sp>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pPr marL="0" indent="0">
              <a:lnSpc>
                <a:spcPct val="90000"/>
              </a:lnSpc>
              <a:buNone/>
              <a:defRPr/>
            </a:pPr>
            <a:r>
              <a:rPr lang="en-US" altLang="en-US" dirty="0"/>
              <a:t>Upon leaving search area:</a:t>
            </a:r>
          </a:p>
          <a:p>
            <a:pPr>
              <a:lnSpc>
                <a:spcPct val="90000"/>
              </a:lnSpc>
              <a:buClr>
                <a:schemeClr val="accent6">
                  <a:lumMod val="75000"/>
                </a:schemeClr>
              </a:buClr>
              <a:defRPr/>
            </a:pPr>
            <a:r>
              <a:rPr lang="en-US" altLang="en-US" dirty="0"/>
              <a:t>Complete “X”</a:t>
            </a:r>
          </a:p>
          <a:p>
            <a:pPr>
              <a:lnSpc>
                <a:spcPct val="90000"/>
              </a:lnSpc>
              <a:buClr>
                <a:schemeClr val="accent6">
                  <a:lumMod val="75000"/>
                </a:schemeClr>
              </a:buClr>
              <a:defRPr/>
            </a:pPr>
            <a:r>
              <a:rPr lang="en-US" altLang="en-US" dirty="0"/>
              <a:t>Write Time Out</a:t>
            </a:r>
          </a:p>
          <a:p>
            <a:pPr>
              <a:lnSpc>
                <a:spcPct val="90000"/>
              </a:lnSpc>
              <a:buClr>
                <a:schemeClr val="accent6">
                  <a:lumMod val="75000"/>
                </a:schemeClr>
              </a:buClr>
              <a:defRPr/>
            </a:pPr>
            <a:r>
              <a:rPr lang="en-US" altLang="en-US" dirty="0"/>
              <a:t>List area searched</a:t>
            </a:r>
          </a:p>
          <a:p>
            <a:pPr>
              <a:lnSpc>
                <a:spcPct val="90000"/>
              </a:lnSpc>
              <a:buClr>
                <a:schemeClr val="accent6">
                  <a:lumMod val="75000"/>
                </a:schemeClr>
              </a:buClr>
              <a:defRPr/>
            </a:pPr>
            <a:r>
              <a:rPr lang="en-US" altLang="en-US" dirty="0"/>
              <a:t>List if you found survivors / non-survivors and action taken</a:t>
            </a:r>
          </a:p>
        </p:txBody>
      </p:sp>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r>
              <a:rPr lang="en-US" dirty="0"/>
              <a:t>PM 7-14</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r>
              <a:rPr lang="en-US" dirty="0"/>
              <a:t>7-32</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381" y="2046514"/>
            <a:ext cx="2557313" cy="381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5"/>
          <p:cNvSpPr>
            <a:spLocks noChangeShapeType="1"/>
          </p:cNvSpPr>
          <p:nvPr/>
        </p:nvSpPr>
        <p:spPr bwMode="auto">
          <a:xfrm>
            <a:off x="6527460" y="2582235"/>
            <a:ext cx="2105932" cy="264023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endParaRPr>
          </a:p>
        </p:txBody>
      </p:sp>
      <p:sp>
        <p:nvSpPr>
          <p:cNvPr id="11" name="Text Box 9"/>
          <p:cNvSpPr txBox="1">
            <a:spLocks noChangeArrowheads="1"/>
          </p:cNvSpPr>
          <p:nvPr/>
        </p:nvSpPr>
        <p:spPr bwMode="auto">
          <a:xfrm>
            <a:off x="6835370" y="2277269"/>
            <a:ext cx="1492476" cy="91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6600"/>
                </a:solidFill>
                <a:latin typeface="Arial" charset="0"/>
              </a:defRPr>
            </a:lvl1pPr>
            <a:lvl2pPr>
              <a:defRPr sz="2800">
                <a:solidFill>
                  <a:srgbClr val="006600"/>
                </a:solidFill>
                <a:latin typeface="Arial" charset="0"/>
              </a:defRPr>
            </a:lvl2pPr>
            <a:lvl3pPr>
              <a:defRPr sz="2400">
                <a:solidFill>
                  <a:srgbClr val="006600"/>
                </a:solidFill>
                <a:latin typeface="Arial" charset="0"/>
              </a:defRPr>
            </a:lvl3pPr>
            <a:lvl4pPr>
              <a:defRPr sz="2000">
                <a:solidFill>
                  <a:srgbClr val="006600"/>
                </a:solidFill>
                <a:latin typeface="Arial" charset="0"/>
              </a:defRPr>
            </a:lvl4pPr>
            <a:lvl5pPr>
              <a:defRPr sz="1600">
                <a:solidFill>
                  <a:srgbClr val="006600"/>
                </a:solidFill>
                <a:latin typeface="Arial" charset="0"/>
              </a:defRPr>
            </a:lvl5pPr>
            <a:lvl6pPr eaLnBrk="0" hangingPunct="0">
              <a:defRPr sz="1600">
                <a:solidFill>
                  <a:srgbClr val="006600"/>
                </a:solidFill>
                <a:latin typeface="Arial" charset="0"/>
              </a:defRPr>
            </a:lvl6pPr>
            <a:lvl7pPr eaLnBrk="0" hangingPunct="0">
              <a:defRPr sz="1600">
                <a:solidFill>
                  <a:srgbClr val="006600"/>
                </a:solidFill>
                <a:latin typeface="Arial" charset="0"/>
              </a:defRPr>
            </a:lvl7pPr>
            <a:lvl8pPr eaLnBrk="0" hangingPunct="0">
              <a:defRPr sz="1600">
                <a:solidFill>
                  <a:srgbClr val="006600"/>
                </a:solidFill>
                <a:latin typeface="Arial" charset="0"/>
              </a:defRPr>
            </a:lvl8pPr>
            <a:lvl9pPr eaLnBrk="0" hangingPunct="0">
              <a:defRPr sz="1600">
                <a:solidFill>
                  <a:srgbClr val="006600"/>
                </a:solidFill>
                <a:latin typeface="Arial" charset="0"/>
              </a:defRPr>
            </a:lvl9pPr>
          </a:lstStyle>
          <a:p>
            <a:pPr algn="ctr" eaLnBrk="0" hangingPunct="0">
              <a:lnSpc>
                <a:spcPct val="65000"/>
              </a:lnSpc>
              <a:spcBef>
                <a:spcPct val="50000"/>
              </a:spcBef>
            </a:pPr>
            <a:r>
              <a:rPr lang="en-US" altLang="en-US" sz="1800" b="1" dirty="0">
                <a:solidFill>
                  <a:schemeClr val="tx1"/>
                </a:solidFill>
              </a:rPr>
              <a:t>Date </a:t>
            </a:r>
          </a:p>
          <a:p>
            <a:pPr algn="ctr" eaLnBrk="0" hangingPunct="0">
              <a:lnSpc>
                <a:spcPct val="65000"/>
              </a:lnSpc>
              <a:spcBef>
                <a:spcPct val="50000"/>
              </a:spcBef>
            </a:pPr>
            <a:r>
              <a:rPr lang="en-US" altLang="en-US" sz="1800" b="1" dirty="0">
                <a:solidFill>
                  <a:schemeClr val="tx1"/>
                </a:solidFill>
              </a:rPr>
              <a:t>Time In</a:t>
            </a:r>
          </a:p>
          <a:p>
            <a:pPr algn="ctr" eaLnBrk="0" hangingPunct="0">
              <a:lnSpc>
                <a:spcPct val="65000"/>
              </a:lnSpc>
              <a:spcBef>
                <a:spcPct val="50000"/>
              </a:spcBef>
            </a:pPr>
            <a:r>
              <a:rPr lang="en-US" altLang="en-US" sz="1800" b="1" dirty="0">
                <a:solidFill>
                  <a:srgbClr val="FF0000"/>
                </a:solidFill>
              </a:rPr>
              <a:t>Time Out</a:t>
            </a:r>
          </a:p>
        </p:txBody>
      </p:sp>
      <p:sp>
        <p:nvSpPr>
          <p:cNvPr id="12" name="Text Box 7"/>
          <p:cNvSpPr txBox="1">
            <a:spLocks noChangeArrowheads="1"/>
          </p:cNvSpPr>
          <p:nvPr/>
        </p:nvSpPr>
        <p:spPr bwMode="auto">
          <a:xfrm>
            <a:off x="6382591" y="3561667"/>
            <a:ext cx="1079500" cy="59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600"/>
                </a:solidFill>
                <a:latin typeface="Arial" charset="0"/>
              </a:defRPr>
            </a:lvl1pPr>
            <a:lvl2pPr>
              <a:defRPr sz="2800">
                <a:solidFill>
                  <a:srgbClr val="006600"/>
                </a:solidFill>
                <a:latin typeface="Arial" charset="0"/>
              </a:defRPr>
            </a:lvl2pPr>
            <a:lvl3pPr>
              <a:defRPr sz="2400">
                <a:solidFill>
                  <a:srgbClr val="006600"/>
                </a:solidFill>
                <a:latin typeface="Arial" charset="0"/>
              </a:defRPr>
            </a:lvl3pPr>
            <a:lvl4pPr>
              <a:defRPr sz="2000">
                <a:solidFill>
                  <a:srgbClr val="006600"/>
                </a:solidFill>
                <a:latin typeface="Arial" charset="0"/>
              </a:defRPr>
            </a:lvl4pPr>
            <a:lvl5pPr>
              <a:defRPr sz="1600">
                <a:solidFill>
                  <a:srgbClr val="006600"/>
                </a:solidFill>
                <a:latin typeface="Arial" charset="0"/>
              </a:defRPr>
            </a:lvl5pPr>
            <a:lvl6pPr eaLnBrk="0" hangingPunct="0">
              <a:defRPr sz="1600">
                <a:solidFill>
                  <a:srgbClr val="006600"/>
                </a:solidFill>
                <a:latin typeface="Arial" charset="0"/>
              </a:defRPr>
            </a:lvl6pPr>
            <a:lvl7pPr eaLnBrk="0" hangingPunct="0">
              <a:defRPr sz="1600">
                <a:solidFill>
                  <a:srgbClr val="006600"/>
                </a:solidFill>
                <a:latin typeface="Arial" charset="0"/>
              </a:defRPr>
            </a:lvl7pPr>
            <a:lvl8pPr eaLnBrk="0" hangingPunct="0">
              <a:defRPr sz="1600">
                <a:solidFill>
                  <a:srgbClr val="006600"/>
                </a:solidFill>
                <a:latin typeface="Arial" charset="0"/>
              </a:defRPr>
            </a:lvl8pPr>
            <a:lvl9pPr eaLnBrk="0" hangingPunct="0">
              <a:defRPr sz="1600">
                <a:solidFill>
                  <a:srgbClr val="006600"/>
                </a:solidFill>
                <a:latin typeface="Arial" charset="0"/>
              </a:defRPr>
            </a:lvl9pPr>
          </a:lstStyle>
          <a:p>
            <a:pPr marL="0" marR="0" lvl="0" indent="0" algn="ctr" defTabSz="914400" eaLnBrk="0" fontAlgn="auto" latinLnBrk="0" hangingPunct="0">
              <a:lnSpc>
                <a:spcPct val="65000"/>
              </a:lnSpc>
              <a:spcBef>
                <a:spcPct val="50000"/>
              </a:spcBef>
              <a:spcAft>
                <a:spcPts val="0"/>
              </a:spcAft>
              <a:buClrTx/>
              <a:buSzTx/>
              <a:buFontTx/>
              <a:buNone/>
              <a:tabLst/>
              <a:defRPr/>
            </a:pPr>
            <a:r>
              <a:rPr kumimoji="0" lang="en-US" altLang="en-US" sz="1800" b="1" i="0" u="none" strike="noStrike" kern="0" cap="none" spc="0" normalizeH="0" baseline="0" noProof="0" dirty="0">
                <a:ln>
                  <a:noFill/>
                </a:ln>
                <a:solidFill>
                  <a:schemeClr val="tx1"/>
                </a:solidFill>
                <a:effectLst/>
                <a:uLnTx/>
                <a:uFillTx/>
                <a:latin typeface="Arial" charset="0"/>
              </a:rPr>
              <a:t>CERT</a:t>
            </a:r>
          </a:p>
          <a:p>
            <a:pPr marL="0" marR="0" lvl="0" indent="0" algn="ctr" defTabSz="914400" eaLnBrk="0" fontAlgn="auto" latinLnBrk="0" hangingPunct="0">
              <a:lnSpc>
                <a:spcPct val="65000"/>
              </a:lnSpc>
              <a:spcBef>
                <a:spcPct val="50000"/>
              </a:spcBef>
              <a:spcAft>
                <a:spcPts val="0"/>
              </a:spcAft>
              <a:buClrTx/>
              <a:buSzTx/>
              <a:buFontTx/>
              <a:buNone/>
              <a:tabLst/>
              <a:defRPr/>
            </a:pPr>
            <a:r>
              <a:rPr kumimoji="0" lang="en-US" altLang="en-US" sz="1800" b="1" i="0" u="none" strike="noStrike" kern="0" cap="none" spc="0" normalizeH="0" baseline="0" noProof="0" dirty="0">
                <a:ln>
                  <a:noFill/>
                </a:ln>
                <a:solidFill>
                  <a:schemeClr val="tx1"/>
                </a:solidFill>
                <a:effectLst/>
                <a:uLnTx/>
                <a:uFillTx/>
                <a:latin typeface="Arial" charset="0"/>
              </a:rPr>
              <a:t>I.D.</a:t>
            </a:r>
          </a:p>
        </p:txBody>
      </p:sp>
      <p:sp>
        <p:nvSpPr>
          <p:cNvPr id="5" name="Rectangle 4"/>
          <p:cNvSpPr/>
          <p:nvPr/>
        </p:nvSpPr>
        <p:spPr>
          <a:xfrm>
            <a:off x="7829777" y="3541474"/>
            <a:ext cx="1223412" cy="646331"/>
          </a:xfrm>
          <a:prstGeom prst="rect">
            <a:avLst/>
          </a:prstGeom>
        </p:spPr>
        <p:txBody>
          <a:bodyPr wrap="none">
            <a:spAutoFit/>
          </a:bodyPr>
          <a:lstStyle/>
          <a:p>
            <a:pPr algn="ctr" eaLnBrk="0" hangingPunct="0"/>
            <a:r>
              <a:rPr lang="en-US" altLang="en-US" b="1" dirty="0">
                <a:solidFill>
                  <a:srgbClr val="FF0000"/>
                </a:solidFill>
                <a:latin typeface="Arial" pitchFamily="34" charset="0"/>
                <a:cs typeface="Arial" pitchFamily="34" charset="0"/>
              </a:rPr>
              <a:t>Areas </a:t>
            </a:r>
          </a:p>
          <a:p>
            <a:pPr algn="ctr" eaLnBrk="0" hangingPunct="0"/>
            <a:r>
              <a:rPr lang="en-US" altLang="en-US" b="1" dirty="0">
                <a:solidFill>
                  <a:srgbClr val="FF0000"/>
                </a:solidFill>
                <a:latin typeface="Arial" pitchFamily="34" charset="0"/>
                <a:cs typeface="Arial" pitchFamily="34" charset="0"/>
              </a:rPr>
              <a:t>Searched</a:t>
            </a:r>
          </a:p>
        </p:txBody>
      </p:sp>
      <p:sp>
        <p:nvSpPr>
          <p:cNvPr id="16" name="Text Box 9"/>
          <p:cNvSpPr txBox="1">
            <a:spLocks noChangeArrowheads="1"/>
          </p:cNvSpPr>
          <p:nvPr/>
        </p:nvSpPr>
        <p:spPr bwMode="auto">
          <a:xfrm>
            <a:off x="6958126" y="4833458"/>
            <a:ext cx="1244600" cy="6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600"/>
                </a:solidFill>
                <a:latin typeface="Arial" charset="0"/>
              </a:defRPr>
            </a:lvl1pPr>
            <a:lvl2pPr>
              <a:defRPr sz="2800">
                <a:solidFill>
                  <a:srgbClr val="006600"/>
                </a:solidFill>
                <a:latin typeface="Arial" charset="0"/>
              </a:defRPr>
            </a:lvl2pPr>
            <a:lvl3pPr>
              <a:defRPr sz="2400">
                <a:solidFill>
                  <a:srgbClr val="006600"/>
                </a:solidFill>
                <a:latin typeface="Arial" charset="0"/>
              </a:defRPr>
            </a:lvl3pPr>
            <a:lvl4pPr>
              <a:defRPr sz="2000">
                <a:solidFill>
                  <a:srgbClr val="006600"/>
                </a:solidFill>
                <a:latin typeface="Arial" charset="0"/>
              </a:defRPr>
            </a:lvl4pPr>
            <a:lvl5pPr>
              <a:defRPr sz="1600">
                <a:solidFill>
                  <a:srgbClr val="006600"/>
                </a:solidFill>
                <a:latin typeface="Arial" charset="0"/>
              </a:defRPr>
            </a:lvl5pPr>
            <a:lvl6pPr eaLnBrk="0" hangingPunct="0">
              <a:defRPr sz="1600">
                <a:solidFill>
                  <a:srgbClr val="006600"/>
                </a:solidFill>
                <a:latin typeface="Arial" charset="0"/>
              </a:defRPr>
            </a:lvl6pPr>
            <a:lvl7pPr eaLnBrk="0" hangingPunct="0">
              <a:defRPr sz="1600">
                <a:solidFill>
                  <a:srgbClr val="006600"/>
                </a:solidFill>
                <a:latin typeface="Arial" charset="0"/>
              </a:defRPr>
            </a:lvl7pPr>
            <a:lvl8pPr eaLnBrk="0" hangingPunct="0">
              <a:defRPr sz="1600">
                <a:solidFill>
                  <a:srgbClr val="006600"/>
                </a:solidFill>
                <a:latin typeface="Arial" charset="0"/>
              </a:defRPr>
            </a:lvl8pPr>
            <a:lvl9pPr eaLnBrk="0" hangingPunct="0">
              <a:defRPr sz="1600">
                <a:solidFill>
                  <a:srgbClr val="006600"/>
                </a:solidFill>
                <a:latin typeface="Arial" charset="0"/>
              </a:defRPr>
            </a:lvl9pPr>
          </a:lstStyle>
          <a:p>
            <a:pPr marL="0" marR="0" lvl="0" indent="0" algn="ctr" defTabSz="914400" eaLnBrk="0" fontAlgn="auto" latinLnBrk="0" hangingPunct="0">
              <a:lnSpc>
                <a:spcPct val="65000"/>
              </a:lnSpc>
              <a:spcBef>
                <a:spcPct val="50000"/>
              </a:spcBef>
              <a:spcAft>
                <a:spcPts val="0"/>
              </a:spcAft>
              <a:buClrTx/>
              <a:buSzTx/>
              <a:buFontTx/>
              <a:buNone/>
              <a:tabLst/>
              <a:defRPr/>
            </a:pPr>
            <a:r>
              <a:rPr kumimoji="0" lang="en-US" altLang="en-US" sz="1800" b="1" i="0" u="none" strike="noStrike" kern="0" cap="none" spc="0" normalizeH="0" baseline="0" noProof="0" dirty="0">
                <a:ln>
                  <a:noFill/>
                </a:ln>
                <a:solidFill>
                  <a:srgbClr val="FF0000"/>
                </a:solidFill>
                <a:effectLst/>
                <a:uLnTx/>
                <a:uFillTx/>
                <a:latin typeface="Arial" charset="0"/>
              </a:rPr>
              <a:t>Survivors / Non-survivors</a:t>
            </a:r>
          </a:p>
        </p:txBody>
      </p:sp>
      <p:cxnSp>
        <p:nvCxnSpPr>
          <p:cNvPr id="18" name="Straight Connector 17"/>
          <p:cNvCxnSpPr/>
          <p:nvPr/>
        </p:nvCxnSpPr>
        <p:spPr>
          <a:xfrm flipH="1">
            <a:off x="6527460" y="2582235"/>
            <a:ext cx="2105932" cy="26402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905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p:txBody>
          <a:bodyPr/>
          <a:lstStyle/>
          <a:p>
            <a:r>
              <a:rPr lang="en-US" dirty="0"/>
              <a:t>Search Markings</a:t>
            </a:r>
            <a:r>
              <a:rPr lang="en-US" sz="1600" dirty="0"/>
              <a:t> </a:t>
            </a:r>
            <a:r>
              <a:rPr lang="en-US" sz="1600" dirty="0">
                <a:solidFill>
                  <a:srgbClr val="448431"/>
                </a:solidFill>
              </a:rPr>
              <a:t>(3 of 3)</a:t>
            </a:r>
            <a:endParaRPr lang="en-US" dirty="0">
              <a:solidFill>
                <a:srgbClr val="448431"/>
              </a:solidFill>
            </a:endParaRPr>
          </a:p>
        </p:txBody>
      </p:sp>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buNone/>
            </a:pPr>
            <a:r>
              <a:rPr lang="en-US" dirty="0"/>
              <a:t>Sample</a:t>
            </a:r>
          </a:p>
        </p:txBody>
      </p:sp>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r>
              <a:rPr lang="en-US" dirty="0"/>
              <a:t>PM 7-14</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r>
              <a:rPr lang="en-US" dirty="0"/>
              <a:t>7-33</a:t>
            </a: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089" y="4194856"/>
            <a:ext cx="374899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504" y="1895135"/>
            <a:ext cx="4565650"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398" y="3407229"/>
            <a:ext cx="39322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4017" y="1975531"/>
            <a:ext cx="4529137"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540234" y="1676399"/>
            <a:ext cx="2033252" cy="1384995"/>
          </a:xfrm>
          <a:prstGeom prst="rect">
            <a:avLst/>
          </a:prstGeom>
          <a:noFill/>
        </p:spPr>
        <p:txBody>
          <a:bodyPr wrap="square" rtlCol="0">
            <a:spAutoFit/>
          </a:bodyPr>
          <a:lstStyle/>
          <a:p>
            <a:r>
              <a:rPr lang="en-US" sz="2800" b="1" dirty="0">
                <a:latin typeface="Arial" pitchFamily="34" charset="0"/>
                <a:cs typeface="Arial" pitchFamily="34" charset="0"/>
              </a:rPr>
              <a:t>   8/15/20</a:t>
            </a:r>
          </a:p>
          <a:p>
            <a:r>
              <a:rPr lang="en-US" sz="2800" b="1" dirty="0">
                <a:latin typeface="Arial" pitchFamily="34" charset="0"/>
                <a:cs typeface="Arial" pitchFamily="34" charset="0"/>
              </a:rPr>
              <a:t>In:    1430</a:t>
            </a:r>
          </a:p>
          <a:p>
            <a:r>
              <a:rPr lang="en-US" sz="2800" b="1" dirty="0">
                <a:latin typeface="Arial" pitchFamily="34" charset="0"/>
                <a:cs typeface="Arial" pitchFamily="34" charset="0"/>
              </a:rPr>
              <a:t>Out: 1515</a:t>
            </a:r>
          </a:p>
        </p:txBody>
      </p:sp>
      <p:sp>
        <p:nvSpPr>
          <p:cNvPr id="9" name="TextBox 8"/>
          <p:cNvSpPr txBox="1"/>
          <p:nvPr/>
        </p:nvSpPr>
        <p:spPr>
          <a:xfrm>
            <a:off x="5116286" y="3407229"/>
            <a:ext cx="4027714" cy="1384995"/>
          </a:xfrm>
          <a:prstGeom prst="rect">
            <a:avLst/>
          </a:prstGeom>
          <a:noFill/>
        </p:spPr>
        <p:txBody>
          <a:bodyPr wrap="square" rtlCol="0">
            <a:spAutoFit/>
          </a:bodyPr>
          <a:lstStyle/>
          <a:p>
            <a:r>
              <a:rPr lang="en-US" sz="2800" b="1" dirty="0">
                <a:latin typeface="Arial" pitchFamily="34" charset="0"/>
                <a:cs typeface="Arial" pitchFamily="34" charset="0"/>
              </a:rPr>
              <a:t>Floors 1-2 searched</a:t>
            </a:r>
          </a:p>
          <a:p>
            <a:r>
              <a:rPr lang="en-US" sz="2800" b="1" dirty="0">
                <a:latin typeface="Arial" pitchFamily="34" charset="0"/>
                <a:cs typeface="Arial" pitchFamily="34" charset="0"/>
              </a:rPr>
              <a:t>Stairs to Floor -3 Unsafe, not searched</a:t>
            </a:r>
          </a:p>
        </p:txBody>
      </p:sp>
    </p:spTree>
    <p:extLst>
      <p:ext uri="{BB962C8B-B14F-4D97-AF65-F5344CB8AC3E}">
        <p14:creationId xmlns:p14="http://schemas.microsoft.com/office/powerpoint/2010/main" val="158173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(1 of 5)</a:t>
            </a:r>
            <a:endParaRPr lang="en-US" dirty="0">
              <a:solidFill>
                <a:srgbClr val="448431"/>
              </a:solidFill>
            </a:endParaRPr>
          </a:p>
        </p:txBody>
      </p:sp>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pPr>
              <a:buClr>
                <a:srgbClr val="448431"/>
              </a:buClr>
            </a:pPr>
            <a:r>
              <a:rPr lang="en-US" altLang="en-US" dirty="0"/>
              <a:t>Voice Triage.  Call out to survivors, “If anyone can hear my voice, come here.”  Then stop frequently to listen.</a:t>
            </a:r>
          </a:p>
          <a:p>
            <a:pPr>
              <a:buClr>
                <a:srgbClr val="448431"/>
              </a:buClr>
            </a:pPr>
            <a:r>
              <a:rPr lang="en-US" altLang="en-US" dirty="0"/>
              <a:t>Ask any survivors who respond for more information about the building or others who may be trapped</a:t>
            </a:r>
          </a:p>
          <a:p>
            <a:pPr>
              <a:buClr>
                <a:srgbClr val="448431"/>
              </a:buClr>
            </a:pPr>
            <a:r>
              <a:rPr lang="en-US" altLang="en-US" dirty="0"/>
              <a:t>Survivors might be in shock or confused</a:t>
            </a:r>
          </a:p>
          <a:p>
            <a:pPr>
              <a:buClr>
                <a:srgbClr val="448431"/>
              </a:buClr>
            </a:pPr>
            <a:r>
              <a:rPr lang="en-US" altLang="en-US" dirty="0"/>
              <a:t>Children tend to hide</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r>
              <a:rPr lang="en-US" dirty="0"/>
              <a:t>PM 7-14</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r>
              <a:rPr lang="en-US" dirty="0"/>
              <a:t>7-34</a:t>
            </a:r>
          </a:p>
        </p:txBody>
      </p:sp>
    </p:spTree>
    <p:extLst>
      <p:ext uri="{BB962C8B-B14F-4D97-AF65-F5344CB8AC3E}">
        <p14:creationId xmlns:p14="http://schemas.microsoft.com/office/powerpoint/2010/main" val="2940473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(2 of 5)</a:t>
            </a:r>
            <a:endParaRPr lang="en-US" dirty="0">
              <a:solidFill>
                <a:srgbClr val="448431"/>
              </a:solidFill>
            </a:endParaRPr>
          </a:p>
        </p:txBody>
      </p:sp>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nSpc>
                <a:spcPct val="100000"/>
              </a:lnSpc>
              <a:spcBef>
                <a:spcPts val="600"/>
              </a:spcBef>
              <a:buClr>
                <a:schemeClr val="accent6">
                  <a:lumMod val="75000"/>
                </a:schemeClr>
              </a:buClr>
            </a:pPr>
            <a:r>
              <a:rPr lang="en-US" dirty="0"/>
              <a:t>Bottom-up/top-down for a multi-story building</a:t>
            </a:r>
          </a:p>
          <a:p>
            <a:pPr>
              <a:lnSpc>
                <a:spcPct val="100000"/>
              </a:lnSpc>
              <a:spcBef>
                <a:spcPts val="600"/>
              </a:spcBef>
              <a:buClr>
                <a:schemeClr val="accent6">
                  <a:lumMod val="75000"/>
                </a:schemeClr>
              </a:buClr>
            </a:pPr>
            <a:r>
              <a:rPr lang="en-US" dirty="0"/>
              <a:t>Right wall/left wall for a single floor</a:t>
            </a:r>
          </a:p>
          <a:p>
            <a:pPr>
              <a:lnSpc>
                <a:spcPct val="100000"/>
              </a:lnSpc>
              <a:spcBef>
                <a:spcPts val="600"/>
              </a:spcBef>
              <a:buClr>
                <a:schemeClr val="accent6">
                  <a:lumMod val="75000"/>
                </a:schemeClr>
              </a:buClr>
            </a:pPr>
            <a:r>
              <a:rPr lang="en-US" dirty="0"/>
              <a:t>Stop frequently to listen </a:t>
            </a:r>
          </a:p>
        </p:txBody>
      </p:sp>
      <p:pic>
        <p:nvPicPr>
          <p:cNvPr id="9" name="Picture 8" descr="Image depicting the right wall/left wall approach for searching through a single floor of a building. Searchers should follow the wall on their right or left while walking in and out of rooms on the entire floor.">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r>
              <a:rPr lang="en-US" dirty="0"/>
              <a:t>PM 7-15</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r>
              <a:rPr lang="en-US" dirty="0"/>
              <a:t>7-35</a:t>
            </a:r>
          </a:p>
        </p:txBody>
      </p:sp>
    </p:spTree>
    <p:extLst>
      <p:ext uri="{BB962C8B-B14F-4D97-AF65-F5344CB8AC3E}">
        <p14:creationId xmlns:p14="http://schemas.microsoft.com/office/powerpoint/2010/main" val="3031468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(3 of 5)</a:t>
            </a:r>
            <a:endParaRPr lang="en-US" dirty="0">
              <a:solidFill>
                <a:srgbClr val="448431"/>
              </a:solidFill>
            </a:endParaRPr>
          </a:p>
        </p:txBody>
      </p:sp>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5420641" cy="4781145"/>
          </a:xfrm>
        </p:spPr>
        <p:txBody>
          <a:bodyPr>
            <a:normAutofit fontScale="92500" lnSpcReduction="10000"/>
          </a:bodyPr>
          <a:lstStyle/>
          <a:p>
            <a:pPr>
              <a:buClr>
                <a:srgbClr val="448431"/>
              </a:buClr>
            </a:pPr>
            <a:r>
              <a:rPr lang="en-US" dirty="0"/>
              <a:t>Stop frequently to listen for:</a:t>
            </a:r>
          </a:p>
          <a:p>
            <a:pPr lvl="1">
              <a:buClr>
                <a:schemeClr val="accent6">
                  <a:lumMod val="75000"/>
                </a:schemeClr>
              </a:buClr>
            </a:pPr>
            <a:r>
              <a:rPr lang="en-US" dirty="0"/>
              <a:t>Tapping	</a:t>
            </a:r>
          </a:p>
          <a:p>
            <a:pPr lvl="1">
              <a:buClr>
                <a:schemeClr val="accent6">
                  <a:lumMod val="75000"/>
                </a:schemeClr>
              </a:buClr>
            </a:pPr>
            <a:r>
              <a:rPr lang="en-US" dirty="0"/>
              <a:t>Movement</a:t>
            </a:r>
          </a:p>
          <a:p>
            <a:pPr lvl="1">
              <a:buClr>
                <a:schemeClr val="accent6">
                  <a:lumMod val="75000"/>
                </a:schemeClr>
              </a:buClr>
            </a:pPr>
            <a:r>
              <a:rPr lang="en-US" dirty="0"/>
              <a:t>Voices	</a:t>
            </a:r>
          </a:p>
          <a:p>
            <a:pPr lvl="1">
              <a:buClr>
                <a:schemeClr val="accent6">
                  <a:lumMod val="75000"/>
                </a:schemeClr>
              </a:buClr>
            </a:pPr>
            <a:r>
              <a:rPr lang="en-US" dirty="0"/>
              <a:t>Pet sounds</a:t>
            </a:r>
          </a:p>
          <a:p>
            <a:pPr>
              <a:buClr>
                <a:srgbClr val="448431"/>
              </a:buClr>
            </a:pPr>
            <a:r>
              <a:rPr lang="en-US" dirty="0"/>
              <a:t>Move slowly, testing the floor</a:t>
            </a:r>
          </a:p>
          <a:p>
            <a:pPr>
              <a:buClr>
                <a:srgbClr val="448431"/>
              </a:buClr>
            </a:pPr>
            <a:r>
              <a:rPr lang="en-US" dirty="0"/>
              <a:t>Look for hazards:  below, side and above</a:t>
            </a:r>
          </a:p>
          <a:p>
            <a:pPr>
              <a:buClr>
                <a:srgbClr val="448431"/>
              </a:buClr>
            </a:pPr>
            <a:r>
              <a:rPr lang="en-US" dirty="0"/>
              <a:t>Mark each individual apartment</a:t>
            </a:r>
          </a:p>
          <a:p>
            <a:pPr>
              <a:buClr>
                <a:srgbClr val="448431"/>
              </a:buClr>
            </a:pPr>
            <a:r>
              <a:rPr lang="en-US" dirty="0"/>
              <a:t>Triangulate to locate hidden survivors</a:t>
            </a:r>
          </a:p>
          <a:p>
            <a:pPr marL="0" indent="0">
              <a:buNone/>
            </a:pPr>
            <a:endParaRPr lang="en-US" dirty="0"/>
          </a:p>
          <a:p>
            <a:pPr marL="457189" lvl="1" indent="0">
              <a:buClr>
                <a:srgbClr val="448431"/>
              </a:buClr>
              <a:buNone/>
            </a:pPr>
            <a:endParaRPr lang="en-US" dirty="0"/>
          </a:p>
          <a:p>
            <a:pPr marL="457189" lvl="1" indent="0">
              <a:buClr>
                <a:srgbClr val="448431"/>
              </a:buClr>
              <a:buNone/>
            </a:pPr>
            <a:endParaRPr lang="en-US" dirty="0"/>
          </a:p>
        </p:txBody>
      </p:sp>
      <p:pic>
        <p:nvPicPr>
          <p:cNvPr id="6" name="Picture 5" descr="Photo: A woman cups her hand around her ear to hear better.">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924482" y="1937412"/>
            <a:ext cx="2911947" cy="3145228"/>
          </a:xfrm>
          <a:prstGeom prst="rect">
            <a:avLst/>
          </a:prstGeom>
        </p:spPr>
      </p:pic>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r>
              <a:rPr lang="en-US" dirty="0"/>
              <a:t>7-36</a:t>
            </a:r>
          </a:p>
        </p:txBody>
      </p:sp>
    </p:spTree>
    <p:extLst>
      <p:ext uri="{BB962C8B-B14F-4D97-AF65-F5344CB8AC3E}">
        <p14:creationId xmlns:p14="http://schemas.microsoft.com/office/powerpoint/2010/main" val="3090566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p:txBody>
          <a:bodyPr/>
          <a:lstStyle/>
          <a:p>
            <a:r>
              <a:rPr lang="en-US" dirty="0"/>
              <a:t>Unit</a:t>
            </a:r>
            <a:r>
              <a:rPr lang="en-US" sz="800" dirty="0">
                <a:solidFill>
                  <a:srgbClr val="448431"/>
                </a:solidFill>
              </a:rPr>
              <a:t> 7 </a:t>
            </a:r>
            <a:r>
              <a:rPr lang="en-US" dirty="0"/>
              <a:t>Topics</a:t>
            </a:r>
          </a:p>
        </p:txBody>
      </p:sp>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normAutofit/>
          </a:bodyPr>
          <a:lstStyle/>
          <a:p>
            <a:pPr>
              <a:buClr>
                <a:srgbClr val="448431"/>
              </a:buClr>
            </a:pPr>
            <a:endParaRPr lang="en-US" sz="3200" dirty="0"/>
          </a:p>
          <a:p>
            <a:pPr>
              <a:buClr>
                <a:srgbClr val="448431"/>
              </a:buClr>
            </a:pPr>
            <a:r>
              <a:rPr lang="en-US" sz="3200" dirty="0"/>
              <a:t>Search and Rescue Size-up</a:t>
            </a:r>
          </a:p>
          <a:p>
            <a:pPr>
              <a:buClr>
                <a:srgbClr val="448431"/>
              </a:buClr>
            </a:pPr>
            <a:r>
              <a:rPr lang="en-US" sz="3200" dirty="0"/>
              <a:t>Conducting Interior and Exterior Search Operations</a:t>
            </a:r>
          </a:p>
          <a:p>
            <a:pPr>
              <a:buClr>
                <a:srgbClr val="448431"/>
              </a:buClr>
            </a:pPr>
            <a:r>
              <a:rPr lang="en-US" sz="3200" dirty="0"/>
              <a:t>Conducting Rescue Operations </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r>
              <a:rPr lang="en-US" dirty="0"/>
              <a:t>7-4</a:t>
            </a:r>
          </a:p>
        </p:txBody>
      </p:sp>
    </p:spTree>
    <p:extLst>
      <p:ext uri="{BB962C8B-B14F-4D97-AF65-F5344CB8AC3E}">
        <p14:creationId xmlns:p14="http://schemas.microsoft.com/office/powerpoint/2010/main" val="2870049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(4 of 5)</a:t>
            </a:r>
            <a:endParaRPr lang="en-US" dirty="0">
              <a:solidFill>
                <a:srgbClr val="448431"/>
              </a:solidFill>
            </a:endParaRPr>
          </a:p>
        </p:txBody>
      </p:sp>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1" y="1521230"/>
            <a:ext cx="7958001" cy="1134884"/>
          </a:xfrm>
        </p:spPr>
        <p:txBody>
          <a:bodyPr/>
          <a:lstStyle/>
          <a:p>
            <a:pPr marL="0" indent="0">
              <a:buNone/>
            </a:pPr>
            <a:r>
              <a:rPr lang="en-US" dirty="0"/>
              <a:t>Triangulation allows rescuers to view a location from several perspectives </a:t>
            </a:r>
          </a:p>
        </p:txBody>
      </p:sp>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r>
              <a:rPr lang="en-US" dirty="0"/>
              <a:t>7-37</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937" y="2605088"/>
            <a:ext cx="3286125"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4985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(5 of 5)</a:t>
            </a:r>
            <a:endParaRPr lang="en-US" dirty="0">
              <a:solidFill>
                <a:srgbClr val="448431"/>
              </a:solidFill>
            </a:endParaRPr>
          </a:p>
        </p:txBody>
      </p:sp>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pPr>
              <a:buClr>
                <a:srgbClr val="448431"/>
              </a:buClr>
              <a:defRPr/>
            </a:pPr>
            <a:r>
              <a:rPr lang="en-US" altLang="en-US" dirty="0"/>
              <a:t>Keep records of rescued survivors and of those who remain trapped or are dead</a:t>
            </a:r>
          </a:p>
          <a:p>
            <a:pPr>
              <a:buClr>
                <a:srgbClr val="448431"/>
              </a:buClr>
              <a:defRPr/>
            </a:pPr>
            <a:r>
              <a:rPr lang="en-US" altLang="en-US" dirty="0"/>
              <a:t>Report information via chain of command: Squad to the CERT Operations Chief, who will report to the CERT Team Leader, to emergency services personnel</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r>
              <a:rPr lang="en-US" dirty="0"/>
              <a:t>7-38</a:t>
            </a:r>
          </a:p>
        </p:txBody>
      </p:sp>
    </p:spTree>
    <p:extLst>
      <p:ext uri="{BB962C8B-B14F-4D97-AF65-F5344CB8AC3E}">
        <p14:creationId xmlns:p14="http://schemas.microsoft.com/office/powerpoint/2010/main" val="3854389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p:txBody>
          <a:bodyPr/>
          <a:lstStyle/>
          <a:p>
            <a:r>
              <a:rPr lang="en-US" dirty="0"/>
              <a:t>Exterior Search</a:t>
            </a:r>
          </a:p>
        </p:txBody>
      </p:sp>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lstStyle/>
          <a:p>
            <a:pPr marL="0" indent="0">
              <a:buNone/>
            </a:pPr>
            <a:r>
              <a:rPr lang="en-US" dirty="0"/>
              <a:t>Set up a grid search:</a:t>
            </a:r>
          </a:p>
          <a:p>
            <a:pPr lvl="1">
              <a:buClr>
                <a:srgbClr val="448431"/>
              </a:buClr>
            </a:pPr>
            <a:r>
              <a:rPr lang="en-US" dirty="0"/>
              <a:t>Set distance between searchers according to visibility and debris </a:t>
            </a:r>
          </a:p>
          <a:p>
            <a:pPr lvl="1">
              <a:buClr>
                <a:srgbClr val="448431"/>
              </a:buClr>
            </a:pPr>
            <a:r>
              <a:rPr lang="en-US" dirty="0"/>
              <a:t>Overlap patterns for full coverage </a:t>
            </a:r>
          </a:p>
          <a:p>
            <a:pPr lvl="1">
              <a:buClr>
                <a:srgbClr val="448431"/>
              </a:buClr>
            </a:pPr>
            <a:r>
              <a:rPr lang="en-US" dirty="0"/>
              <a:t>Search in as straight a line as possible </a:t>
            </a:r>
          </a:p>
          <a:p>
            <a:pPr lvl="1">
              <a:buClr>
                <a:srgbClr val="448431"/>
              </a:buClr>
            </a:pPr>
            <a:r>
              <a:rPr lang="en-US" dirty="0"/>
              <a:t>Mark areas that have been searched </a:t>
            </a:r>
          </a:p>
          <a:p>
            <a:endParaRPr lang="en-US" dirty="0"/>
          </a:p>
        </p:txBody>
      </p:sp>
      <p:grpSp>
        <p:nvGrpSpPr>
          <p:cNvPr id="52" name="Group 51" descr="Drawing of a grid pattern.">
            <a:extLst>
              <a:ext uri="{FF2B5EF4-FFF2-40B4-BE49-F238E27FC236}">
                <a16:creationId xmlns:a16="http://schemas.microsoft.com/office/drawing/2014/main" id="{C79FDD95-5D1F-475F-AD98-EBA0935CE05D}"/>
              </a:ext>
            </a:extLst>
          </p:cNvPr>
          <p:cNvGrpSpPr/>
          <p:nvPr/>
        </p:nvGrpSpPr>
        <p:grpSpPr>
          <a:xfrm>
            <a:off x="5120762" y="1637531"/>
            <a:ext cx="3322689" cy="4119456"/>
            <a:chOff x="5120762" y="1637531"/>
            <a:chExt cx="3322689" cy="4119456"/>
          </a:xfrm>
        </p:grpSpPr>
        <p:pic>
          <p:nvPicPr>
            <p:cNvPr id="7" name="Picture 6">
              <a:extLst>
                <a:ext uri="{FF2B5EF4-FFF2-40B4-BE49-F238E27FC236}">
                  <a16:creationId xmlns:a16="http://schemas.microsoft.com/office/drawing/2014/main" id="{6DD00C71-A521-4C75-927D-6F0905F72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762" y="1637531"/>
              <a:ext cx="3322689" cy="4119456"/>
            </a:xfrm>
            <a:prstGeom prst="rect">
              <a:avLst/>
            </a:prstGeom>
          </p:spPr>
        </p:pic>
        <p:grpSp>
          <p:nvGrpSpPr>
            <p:cNvPr id="51" name="Group 50">
              <a:extLst>
                <a:ext uri="{FF2B5EF4-FFF2-40B4-BE49-F238E27FC236}">
                  <a16:creationId xmlns:a16="http://schemas.microsoft.com/office/drawing/2014/main" id="{CCB8A4A4-8C10-4B40-B760-E806F761FC81}"/>
                </a:ext>
              </a:extLst>
            </p:cNvPr>
            <p:cNvGrpSpPr/>
            <p:nvPr/>
          </p:nvGrpSpPr>
          <p:grpSpPr>
            <a:xfrm>
              <a:off x="5487955" y="1796921"/>
              <a:ext cx="2375037" cy="3741578"/>
              <a:chOff x="5487955" y="1796921"/>
              <a:chExt cx="2375037" cy="3741578"/>
            </a:xfrm>
          </p:grpSpPr>
          <p:grpSp>
            <p:nvGrpSpPr>
              <p:cNvPr id="27" name="Group 26">
                <a:extLst>
                  <a:ext uri="{FF2B5EF4-FFF2-40B4-BE49-F238E27FC236}">
                    <a16:creationId xmlns:a16="http://schemas.microsoft.com/office/drawing/2014/main" id="{4ACCFF17-0665-4370-83D1-A9BCA2953B5A}"/>
                  </a:ext>
                </a:extLst>
              </p:cNvPr>
              <p:cNvGrpSpPr/>
              <p:nvPr/>
            </p:nvGrpSpPr>
            <p:grpSpPr>
              <a:xfrm>
                <a:off x="6018245" y="1796921"/>
                <a:ext cx="7778" cy="3741578"/>
                <a:chOff x="6018245" y="1768151"/>
                <a:chExt cx="7778" cy="3741578"/>
              </a:xfrm>
            </p:grpSpPr>
            <p:cxnSp>
              <p:nvCxnSpPr>
                <p:cNvPr id="8" name="Straight Arrow Connector 7">
                  <a:extLst>
                    <a:ext uri="{FF2B5EF4-FFF2-40B4-BE49-F238E27FC236}">
                      <a16:creationId xmlns:a16="http://schemas.microsoft.com/office/drawing/2014/main" id="{1CB2E91C-F317-4624-AB1D-E72D7F1D05B0}"/>
                    </a:ext>
                    <a:ext uri="{C183D7F6-B498-43B3-948B-1728B52AA6E4}">
                      <adec:decorative xmlns:adec="http://schemas.microsoft.com/office/drawing/2017/decorative" val="1"/>
                    </a:ext>
                  </a:extLst>
                </p:cNvPr>
                <p:cNvCxnSpPr/>
                <p:nvPr/>
              </p:nvCxnSpPr>
              <p:spPr>
                <a:xfrm>
                  <a:off x="6018245" y="176815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EF37042-3305-47CE-BA59-33B47FF54382}"/>
                    </a:ext>
                    <a:ext uri="{C183D7F6-B498-43B3-948B-1728B52AA6E4}">
                      <adec:decorative xmlns:adec="http://schemas.microsoft.com/office/drawing/2017/decorative" val="1"/>
                    </a:ext>
                  </a:extLst>
                </p:cNvPr>
                <p:cNvCxnSpPr/>
                <p:nvPr/>
              </p:nvCxnSpPr>
              <p:spPr>
                <a:xfrm>
                  <a:off x="6026023" y="283961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F68CF27-AE37-422F-9536-18E5C691A844}"/>
                    </a:ext>
                    <a:ext uri="{C183D7F6-B498-43B3-948B-1728B52AA6E4}">
                      <adec:decorative xmlns:adec="http://schemas.microsoft.com/office/drawing/2017/decorative" val="1"/>
                    </a:ext>
                  </a:extLst>
                </p:cNvPr>
                <p:cNvCxnSpPr/>
                <p:nvPr/>
              </p:nvCxnSpPr>
              <p:spPr>
                <a:xfrm>
                  <a:off x="6024470" y="382244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FE0DB0D-748D-4D4B-A9E5-C0082C7ECBD3}"/>
                    </a:ext>
                    <a:ext uri="{C183D7F6-B498-43B3-948B-1728B52AA6E4}">
                      <adec:decorative xmlns:adec="http://schemas.microsoft.com/office/drawing/2017/decorative" val="1"/>
                    </a:ext>
                  </a:extLst>
                </p:cNvPr>
                <p:cNvCxnSpPr/>
                <p:nvPr/>
              </p:nvCxnSpPr>
              <p:spPr>
                <a:xfrm>
                  <a:off x="6022919" y="475394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956088A-1F58-4287-B840-FDE6B3C2BA31}"/>
                  </a:ext>
                </a:extLst>
              </p:cNvPr>
              <p:cNvGrpSpPr/>
              <p:nvPr/>
            </p:nvGrpSpPr>
            <p:grpSpPr>
              <a:xfrm>
                <a:off x="6576524" y="1796921"/>
                <a:ext cx="7778" cy="3741578"/>
                <a:chOff x="6170645" y="1920551"/>
                <a:chExt cx="7778" cy="3741578"/>
              </a:xfrm>
            </p:grpSpPr>
            <p:cxnSp>
              <p:nvCxnSpPr>
                <p:cNvPr id="12" name="Straight Arrow Connector 11">
                  <a:extLst>
                    <a:ext uri="{FF2B5EF4-FFF2-40B4-BE49-F238E27FC236}">
                      <a16:creationId xmlns:a16="http://schemas.microsoft.com/office/drawing/2014/main" id="{1C62CBD4-9EA3-4018-A9F4-6E780EF20E39}"/>
                    </a:ext>
                    <a:ext uri="{C183D7F6-B498-43B3-948B-1728B52AA6E4}">
                      <adec:decorative xmlns:adec="http://schemas.microsoft.com/office/drawing/2017/decorative" val="1"/>
                    </a:ext>
                  </a:extLst>
                </p:cNvPr>
                <p:cNvCxnSpPr/>
                <p:nvPr/>
              </p:nvCxnSpPr>
              <p:spPr>
                <a:xfrm>
                  <a:off x="6170645" y="192055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87B0152-2A00-443B-AB53-A99B0A585B9D}"/>
                    </a:ext>
                    <a:ext uri="{C183D7F6-B498-43B3-948B-1728B52AA6E4}">
                      <adec:decorative xmlns:adec="http://schemas.microsoft.com/office/drawing/2017/decorative" val="1"/>
                    </a:ext>
                  </a:extLst>
                </p:cNvPr>
                <p:cNvCxnSpPr/>
                <p:nvPr/>
              </p:nvCxnSpPr>
              <p:spPr>
                <a:xfrm>
                  <a:off x="6178423" y="299201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86EE41-2CAF-4A0C-9AD1-19F02A2A305D}"/>
                    </a:ext>
                    <a:ext uri="{C183D7F6-B498-43B3-948B-1728B52AA6E4}">
                      <adec:decorative xmlns:adec="http://schemas.microsoft.com/office/drawing/2017/decorative" val="1"/>
                    </a:ext>
                  </a:extLst>
                </p:cNvPr>
                <p:cNvCxnSpPr/>
                <p:nvPr/>
              </p:nvCxnSpPr>
              <p:spPr>
                <a:xfrm>
                  <a:off x="6176870" y="397484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F306E33-1305-41B8-B852-67D6CDAA569E}"/>
                    </a:ext>
                    <a:ext uri="{C183D7F6-B498-43B3-948B-1728B52AA6E4}">
                      <adec:decorative xmlns:adec="http://schemas.microsoft.com/office/drawing/2017/decorative" val="1"/>
                    </a:ext>
                  </a:extLst>
                </p:cNvPr>
                <p:cNvCxnSpPr/>
                <p:nvPr/>
              </p:nvCxnSpPr>
              <p:spPr>
                <a:xfrm>
                  <a:off x="6175319" y="490634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73B3443-949B-4551-8974-E825D2BDC622}"/>
                  </a:ext>
                </a:extLst>
              </p:cNvPr>
              <p:cNvGrpSpPr/>
              <p:nvPr/>
            </p:nvGrpSpPr>
            <p:grpSpPr>
              <a:xfrm>
                <a:off x="7125479" y="1796921"/>
                <a:ext cx="7778" cy="3741578"/>
                <a:chOff x="7125479" y="1825691"/>
                <a:chExt cx="7778" cy="3741578"/>
              </a:xfrm>
            </p:grpSpPr>
            <p:cxnSp>
              <p:nvCxnSpPr>
                <p:cNvPr id="16" name="Straight Arrow Connector 15">
                  <a:extLst>
                    <a:ext uri="{FF2B5EF4-FFF2-40B4-BE49-F238E27FC236}">
                      <a16:creationId xmlns:a16="http://schemas.microsoft.com/office/drawing/2014/main" id="{274F3482-71C8-499E-ACEF-332FED1F6394}"/>
                    </a:ext>
                    <a:ext uri="{C183D7F6-B498-43B3-948B-1728B52AA6E4}">
                      <adec:decorative xmlns:adec="http://schemas.microsoft.com/office/drawing/2017/decorative" val="1"/>
                    </a:ext>
                  </a:extLst>
                </p:cNvPr>
                <p:cNvCxnSpPr/>
                <p:nvPr/>
              </p:nvCxnSpPr>
              <p:spPr>
                <a:xfrm>
                  <a:off x="7125479" y="182569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A09ACCE-1EB3-4EAA-AEE0-41C0563981F4}"/>
                    </a:ext>
                    <a:ext uri="{C183D7F6-B498-43B3-948B-1728B52AA6E4}">
                      <adec:decorative xmlns:adec="http://schemas.microsoft.com/office/drawing/2017/decorative" val="1"/>
                    </a:ext>
                  </a:extLst>
                </p:cNvPr>
                <p:cNvCxnSpPr/>
                <p:nvPr/>
              </p:nvCxnSpPr>
              <p:spPr>
                <a:xfrm>
                  <a:off x="7133257" y="289715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553EE0-F4BF-41BC-9E0F-375304C2D3CA}"/>
                    </a:ext>
                    <a:ext uri="{C183D7F6-B498-43B3-948B-1728B52AA6E4}">
                      <adec:decorative xmlns:adec="http://schemas.microsoft.com/office/drawing/2017/decorative" val="1"/>
                    </a:ext>
                  </a:extLst>
                </p:cNvPr>
                <p:cNvCxnSpPr/>
                <p:nvPr/>
              </p:nvCxnSpPr>
              <p:spPr>
                <a:xfrm>
                  <a:off x="7131704" y="387998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BC34EE-7E2F-4AF7-9744-40EF051F963A}"/>
                    </a:ext>
                    <a:ext uri="{C183D7F6-B498-43B3-948B-1728B52AA6E4}">
                      <adec:decorative xmlns:adec="http://schemas.microsoft.com/office/drawing/2017/decorative" val="1"/>
                    </a:ext>
                  </a:extLst>
                </p:cNvPr>
                <p:cNvCxnSpPr/>
                <p:nvPr/>
              </p:nvCxnSpPr>
              <p:spPr>
                <a:xfrm>
                  <a:off x="7130153" y="481148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34B7FA8-DDC6-484A-822D-D7AD58D4CF62}"/>
                  </a:ext>
                </a:extLst>
              </p:cNvPr>
              <p:cNvGrpSpPr/>
              <p:nvPr/>
            </p:nvGrpSpPr>
            <p:grpSpPr>
              <a:xfrm>
                <a:off x="7693087" y="1796921"/>
                <a:ext cx="7778" cy="3741578"/>
                <a:chOff x="7693087" y="1819468"/>
                <a:chExt cx="7778" cy="3741578"/>
              </a:xfrm>
            </p:grpSpPr>
            <p:cxnSp>
              <p:nvCxnSpPr>
                <p:cNvPr id="20" name="Straight Arrow Connector 19">
                  <a:extLst>
                    <a:ext uri="{FF2B5EF4-FFF2-40B4-BE49-F238E27FC236}">
                      <a16:creationId xmlns:a16="http://schemas.microsoft.com/office/drawing/2014/main" id="{9B062BD2-CA90-4F4D-8DAA-425C62D9EAD4}"/>
                    </a:ext>
                    <a:ext uri="{C183D7F6-B498-43B3-948B-1728B52AA6E4}">
                      <adec:decorative xmlns:adec="http://schemas.microsoft.com/office/drawing/2017/decorative" val="1"/>
                    </a:ext>
                  </a:extLst>
                </p:cNvPr>
                <p:cNvCxnSpPr/>
                <p:nvPr/>
              </p:nvCxnSpPr>
              <p:spPr>
                <a:xfrm>
                  <a:off x="7693087" y="1819468"/>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FD1ED07-E3E6-456A-ADB9-E63C15C8D665}"/>
                    </a:ext>
                    <a:ext uri="{C183D7F6-B498-43B3-948B-1728B52AA6E4}">
                      <adec:decorative xmlns:adec="http://schemas.microsoft.com/office/drawing/2017/decorative" val="1"/>
                    </a:ext>
                  </a:extLst>
                </p:cNvPr>
                <p:cNvCxnSpPr/>
                <p:nvPr/>
              </p:nvCxnSpPr>
              <p:spPr>
                <a:xfrm>
                  <a:off x="7700865" y="289093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B35E6CA-A289-4FCC-9516-C7EFD29EF6FA}"/>
                    </a:ext>
                    <a:ext uri="{C183D7F6-B498-43B3-948B-1728B52AA6E4}">
                      <adec:decorative xmlns:adec="http://schemas.microsoft.com/office/drawing/2017/decorative" val="1"/>
                    </a:ext>
                  </a:extLst>
                </p:cNvPr>
                <p:cNvCxnSpPr/>
                <p:nvPr/>
              </p:nvCxnSpPr>
              <p:spPr>
                <a:xfrm>
                  <a:off x="7699312" y="3873760"/>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FA29668-C9A3-4D4A-B7BC-D70DE8D4F28E}"/>
                    </a:ext>
                    <a:ext uri="{C183D7F6-B498-43B3-948B-1728B52AA6E4}">
                      <adec:decorative xmlns:adec="http://schemas.microsoft.com/office/drawing/2017/decorative" val="1"/>
                    </a:ext>
                  </a:extLst>
                </p:cNvPr>
                <p:cNvCxnSpPr/>
                <p:nvPr/>
              </p:nvCxnSpPr>
              <p:spPr>
                <a:xfrm>
                  <a:off x="7697761" y="480526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4D822162-63B4-438F-9DD8-3F151C42A041}"/>
                  </a:ext>
                </a:extLst>
              </p:cNvPr>
              <p:cNvGrpSpPr/>
              <p:nvPr/>
            </p:nvGrpSpPr>
            <p:grpSpPr>
              <a:xfrm>
                <a:off x="5487955" y="2705878"/>
                <a:ext cx="2375037" cy="0"/>
                <a:chOff x="5523722" y="2705878"/>
                <a:chExt cx="2375037" cy="0"/>
              </a:xfrm>
            </p:grpSpPr>
            <p:cxnSp>
              <p:nvCxnSpPr>
                <p:cNvPr id="29" name="Straight Arrow Connector 28">
                  <a:extLst>
                    <a:ext uri="{FF2B5EF4-FFF2-40B4-BE49-F238E27FC236}">
                      <a16:creationId xmlns:a16="http://schemas.microsoft.com/office/drawing/2014/main" id="{AA07C2A4-860E-493E-9B86-EC5234178240}"/>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8E0A218-5C3F-46BB-B416-6F10178CC790}"/>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E961E1-D4F3-4781-AF7D-41322B4334E4}"/>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FBC51317-CB8B-4C1E-AF3E-9143F2018CD9}"/>
                  </a:ext>
                </a:extLst>
              </p:cNvPr>
              <p:cNvGrpSpPr/>
              <p:nvPr/>
            </p:nvGrpSpPr>
            <p:grpSpPr>
              <a:xfrm>
                <a:off x="5487955" y="3684037"/>
                <a:ext cx="2375037" cy="0"/>
                <a:chOff x="5523722" y="2705878"/>
                <a:chExt cx="2375037" cy="0"/>
              </a:xfrm>
            </p:grpSpPr>
            <p:cxnSp>
              <p:nvCxnSpPr>
                <p:cNvPr id="44" name="Straight Arrow Connector 43">
                  <a:extLst>
                    <a:ext uri="{FF2B5EF4-FFF2-40B4-BE49-F238E27FC236}">
                      <a16:creationId xmlns:a16="http://schemas.microsoft.com/office/drawing/2014/main" id="{9F450904-CC26-4155-A5F3-0AC7053D24F9}"/>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BCB6B8C-E671-48B0-909D-DB2954EFE80D}"/>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7B47BE6-C978-4C38-AE4F-4077940FC9D1}"/>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7F6922E-4EC5-4C45-BF62-3CFEC3A90DA1}"/>
                  </a:ext>
                </a:extLst>
              </p:cNvPr>
              <p:cNvGrpSpPr/>
              <p:nvPr/>
            </p:nvGrpSpPr>
            <p:grpSpPr>
              <a:xfrm>
                <a:off x="5487955" y="4648201"/>
                <a:ext cx="2375037" cy="0"/>
                <a:chOff x="5523722" y="2705878"/>
                <a:chExt cx="2375037" cy="0"/>
              </a:xfrm>
            </p:grpSpPr>
            <p:cxnSp>
              <p:nvCxnSpPr>
                <p:cNvPr id="48" name="Straight Arrow Connector 47">
                  <a:extLst>
                    <a:ext uri="{FF2B5EF4-FFF2-40B4-BE49-F238E27FC236}">
                      <a16:creationId xmlns:a16="http://schemas.microsoft.com/office/drawing/2014/main" id="{7EF4529F-BF3D-4189-BDAF-0F3881A00B5E}"/>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4C1F119-E8CC-46A3-8E32-E42FE5D9F106}"/>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2594B80-18EE-4505-95F4-DA066E2CD251}"/>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r>
              <a:rPr lang="en-US" dirty="0"/>
              <a:t>7-39</a:t>
            </a:r>
          </a:p>
        </p:txBody>
      </p:sp>
    </p:spTree>
    <p:extLst>
      <p:ext uri="{BB962C8B-B14F-4D97-AF65-F5344CB8AC3E}">
        <p14:creationId xmlns:p14="http://schemas.microsoft.com/office/powerpoint/2010/main" val="401521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p:txBody>
          <a:bodyPr/>
          <a:lstStyle/>
          <a:p>
            <a:r>
              <a:rPr lang="en-US" dirty="0"/>
              <a:t>Rescue Operations</a:t>
            </a:r>
          </a:p>
        </p:txBody>
      </p:sp>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pPr>
              <a:buClr>
                <a:srgbClr val="448431"/>
              </a:buClr>
            </a:pPr>
            <a:r>
              <a:rPr lang="en-US" dirty="0"/>
              <a:t>Remove objects and debris to free survivors and create safe rescue environment </a:t>
            </a:r>
          </a:p>
          <a:p>
            <a:pPr>
              <a:buClr>
                <a:srgbClr val="448431"/>
              </a:buClr>
            </a:pPr>
            <a:r>
              <a:rPr lang="en-US" dirty="0"/>
              <a:t>Triage survivors </a:t>
            </a:r>
          </a:p>
          <a:p>
            <a:pPr>
              <a:buClr>
                <a:srgbClr val="448431"/>
              </a:buClr>
            </a:pPr>
            <a:r>
              <a:rPr lang="en-US" dirty="0"/>
              <a:t>Remove survivors </a:t>
            </a:r>
          </a:p>
        </p:txBody>
      </p:sp>
      <p:pic>
        <p:nvPicPr>
          <p:cNvPr id="6" name="Picture 5" descr="Photo: Responders rescue a young boy and bring him to dry land.">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1946701"/>
            <a:ext cx="3663101" cy="2964598"/>
          </a:xfrm>
          <a:prstGeom prst="rect">
            <a:avLst/>
          </a:prstGeom>
        </p:spPr>
      </p:pic>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4777582"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r>
              <a:rPr lang="en-US" dirty="0"/>
              <a:t>7-40</a:t>
            </a:r>
          </a:p>
        </p:txBody>
      </p:sp>
    </p:spTree>
    <p:extLst>
      <p:ext uri="{BB962C8B-B14F-4D97-AF65-F5344CB8AC3E}">
        <p14:creationId xmlns:p14="http://schemas.microsoft.com/office/powerpoint/2010/main" val="3307637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p:txBody>
          <a:bodyPr>
            <a:normAutofit fontScale="90000"/>
          </a:bodyPr>
          <a:lstStyle/>
          <a:p>
            <a:r>
              <a:rPr lang="en-US" dirty="0"/>
              <a:t>Creating a Safe Environment</a:t>
            </a:r>
          </a:p>
        </p:txBody>
      </p:sp>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pPr>
              <a:spcAft>
                <a:spcPts val="600"/>
              </a:spcAft>
              <a:buClr>
                <a:srgbClr val="448431"/>
              </a:buClr>
              <a:buFont typeface="Wingdings" pitchFamily="2" charset="2"/>
              <a:buChar char="§"/>
            </a:pPr>
            <a:endParaRPr lang="en-US" dirty="0"/>
          </a:p>
          <a:p>
            <a:pPr>
              <a:spcAft>
                <a:spcPts val="600"/>
              </a:spcAft>
              <a:buClr>
                <a:srgbClr val="448431"/>
              </a:buClr>
            </a:pPr>
            <a:r>
              <a:rPr lang="en-US" sz="3200" dirty="0"/>
              <a:t>Maintain rescuer safety </a:t>
            </a:r>
          </a:p>
          <a:p>
            <a:pPr>
              <a:spcAft>
                <a:spcPts val="600"/>
              </a:spcAft>
              <a:buClr>
                <a:srgbClr val="448431"/>
              </a:buClr>
            </a:pPr>
            <a:r>
              <a:rPr lang="en-US" sz="3200" dirty="0"/>
              <a:t>Triage survivors in lightly and moderately damaged buildings </a:t>
            </a:r>
          </a:p>
          <a:p>
            <a:pPr>
              <a:spcAft>
                <a:spcPts val="600"/>
              </a:spcAft>
              <a:buClr>
                <a:srgbClr val="448431"/>
              </a:buClr>
            </a:pPr>
            <a:r>
              <a:rPr lang="en-US" sz="3200" dirty="0"/>
              <a:t>Evacuate survivors as quickly as possible </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r>
              <a:rPr lang="en-US" dirty="0"/>
              <a:t>7-41</a:t>
            </a:r>
          </a:p>
        </p:txBody>
      </p:sp>
    </p:spTree>
    <p:extLst>
      <p:ext uri="{BB962C8B-B14F-4D97-AF65-F5344CB8AC3E}">
        <p14:creationId xmlns:p14="http://schemas.microsoft.com/office/powerpoint/2010/main" val="4001466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p:txBody>
          <a:bodyPr>
            <a:normAutofit fontScale="90000"/>
          </a:bodyPr>
          <a:lstStyle/>
          <a:p>
            <a:r>
              <a:rPr lang="en-US" dirty="0"/>
              <a:t>Precautions to Minimize Risk</a:t>
            </a:r>
          </a:p>
        </p:txBody>
      </p:sp>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pPr>
              <a:buClr>
                <a:srgbClr val="448431"/>
              </a:buClr>
              <a:buFont typeface="Wingdings" pitchFamily="2" charset="2"/>
              <a:buChar char="§"/>
            </a:pPr>
            <a:endParaRPr lang="en-US" dirty="0"/>
          </a:p>
          <a:p>
            <a:pPr>
              <a:spcAft>
                <a:spcPts val="600"/>
              </a:spcAft>
              <a:buClr>
                <a:srgbClr val="448431"/>
              </a:buClr>
            </a:pPr>
            <a:r>
              <a:rPr lang="en-US" sz="3200" dirty="0"/>
              <a:t>Know your limitations </a:t>
            </a:r>
          </a:p>
          <a:p>
            <a:pPr>
              <a:spcAft>
                <a:spcPts val="600"/>
              </a:spcAft>
              <a:buClr>
                <a:srgbClr val="448431"/>
              </a:buClr>
            </a:pPr>
            <a:r>
              <a:rPr lang="en-US" sz="3200" dirty="0"/>
              <a:t>Follow safety procedures </a:t>
            </a:r>
          </a:p>
          <a:p>
            <a:pPr>
              <a:spcAft>
                <a:spcPts val="600"/>
              </a:spcAft>
              <a:buClr>
                <a:srgbClr val="448431"/>
              </a:buClr>
            </a:pPr>
            <a:r>
              <a:rPr lang="en-US" sz="3200" dirty="0"/>
              <a:t>Remove debris by leveraging and cribbing </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r>
              <a:rPr lang="en-US" dirty="0"/>
              <a:t>7-42</a:t>
            </a:r>
          </a:p>
        </p:txBody>
      </p:sp>
    </p:spTree>
    <p:extLst>
      <p:ext uri="{BB962C8B-B14F-4D97-AF65-F5344CB8AC3E}">
        <p14:creationId xmlns:p14="http://schemas.microsoft.com/office/powerpoint/2010/main" val="2353983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p:txBody>
          <a:bodyPr>
            <a:normAutofit fontScale="90000"/>
          </a:bodyPr>
          <a:lstStyle/>
          <a:p>
            <a:r>
              <a:rPr lang="en-US" dirty="0"/>
              <a:t>Proper Lifting Procedures</a:t>
            </a:r>
          </a:p>
        </p:txBody>
      </p:sp>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a:xfrm>
            <a:off x="315142" y="1899873"/>
            <a:ext cx="4458739" cy="3573285"/>
          </a:xfrm>
        </p:spPr>
        <p:txBody>
          <a:bodyPr>
            <a:normAutofit/>
          </a:bodyPr>
          <a:lstStyle/>
          <a:p>
            <a:pPr>
              <a:spcAft>
                <a:spcPts val="1200"/>
              </a:spcAft>
              <a:buClr>
                <a:srgbClr val="448431"/>
              </a:buClr>
            </a:pPr>
            <a:r>
              <a:rPr lang="en-US" sz="3200" dirty="0"/>
              <a:t>Back straight</a:t>
            </a:r>
          </a:p>
          <a:p>
            <a:pPr>
              <a:spcAft>
                <a:spcPts val="1200"/>
              </a:spcAft>
              <a:buClr>
                <a:srgbClr val="448431"/>
              </a:buClr>
            </a:pPr>
            <a:r>
              <a:rPr lang="en-US" sz="3200" dirty="0"/>
              <a:t>Bend knees</a:t>
            </a:r>
          </a:p>
          <a:p>
            <a:pPr>
              <a:spcAft>
                <a:spcPts val="1200"/>
              </a:spcAft>
              <a:buClr>
                <a:srgbClr val="448431"/>
              </a:buClr>
            </a:pPr>
            <a:r>
              <a:rPr lang="en-US" sz="3200" dirty="0"/>
              <a:t>Keep load close to body</a:t>
            </a:r>
          </a:p>
          <a:p>
            <a:pPr>
              <a:spcAft>
                <a:spcPts val="1200"/>
              </a:spcAft>
              <a:buClr>
                <a:srgbClr val="448431"/>
              </a:buClr>
            </a:pPr>
            <a:r>
              <a:rPr lang="en-US" sz="3200" dirty="0"/>
              <a:t>Push up with legs </a:t>
            </a:r>
          </a:p>
        </p:txBody>
      </p:sp>
      <p:pic>
        <p:nvPicPr>
          <p:cNvPr id="9" name="Picture 8" descr="Illustration depicting proper lifting procedures. A person lifts a box by bending their knees, keeping their back straight, and pushing up with their legs.">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r>
              <a:rPr lang="en-US" dirty="0"/>
              <a:t>PM 7-18</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r>
              <a:rPr lang="en-US" dirty="0"/>
              <a:t>7-43</a:t>
            </a:r>
          </a:p>
        </p:txBody>
      </p:sp>
    </p:spTree>
    <p:extLst>
      <p:ext uri="{BB962C8B-B14F-4D97-AF65-F5344CB8AC3E}">
        <p14:creationId xmlns:p14="http://schemas.microsoft.com/office/powerpoint/2010/main" val="2039822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p:txBody>
          <a:bodyPr>
            <a:normAutofit fontScale="90000"/>
          </a:bodyPr>
          <a:lstStyle/>
          <a:p>
            <a:r>
              <a:rPr lang="en-US" dirty="0"/>
              <a:t>Leveraging and Cribbing</a:t>
            </a:r>
          </a:p>
        </p:txBody>
      </p:sp>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lstStyle/>
          <a:p>
            <a:pPr>
              <a:buClr>
                <a:srgbClr val="448431"/>
              </a:buClr>
            </a:pPr>
            <a:r>
              <a:rPr lang="en-US" dirty="0"/>
              <a:t>For heavy lifting</a:t>
            </a:r>
          </a:p>
          <a:p>
            <a:pPr>
              <a:buClr>
                <a:srgbClr val="448431"/>
              </a:buClr>
            </a:pPr>
            <a:r>
              <a:rPr lang="en-US" dirty="0"/>
              <a:t>Performed in tandem</a:t>
            </a:r>
          </a:p>
          <a:p>
            <a:pPr>
              <a:buClr>
                <a:srgbClr val="448431"/>
              </a:buClr>
            </a:pPr>
            <a:r>
              <a:rPr lang="en-US" dirty="0"/>
              <a:t>Helps extricate survivors</a:t>
            </a:r>
          </a:p>
        </p:txBody>
      </p:sp>
      <p:pic>
        <p:nvPicPr>
          <p:cNvPr id="10" name="Picture 9" descr="Photo of rescuers leveraging to move and stabilize the debris until the rescue is complete. Leveraging is accomplished by wedging a lever under the object that needs to be moved, with a stationary object underneath it to act as a fulcrum. When the lever is forced down over the fulcrum, the far end of the lever will lift the object. ">
            <a:extLst>
              <a:ext uri="{FF2B5EF4-FFF2-40B4-BE49-F238E27FC236}">
                <a16:creationId xmlns:a16="http://schemas.microsoft.com/office/drawing/2014/main" id="{C839955D-BD9D-4D2C-B2C4-37E1B245939A}"/>
              </a:ext>
            </a:extLst>
          </p:cNvPr>
          <p:cNvPicPr>
            <a:picLocks noChangeAspect="1"/>
          </p:cNvPicPr>
          <p:nvPr/>
        </p:nvPicPr>
        <p:blipFill>
          <a:blip r:embed="rId3"/>
          <a:stretch>
            <a:fillRect/>
          </a:stretch>
        </p:blipFill>
        <p:spPr>
          <a:xfrm>
            <a:off x="523567" y="1616343"/>
            <a:ext cx="3384755" cy="2240360"/>
          </a:xfrm>
          <a:prstGeom prst="rect">
            <a:avLst/>
          </a:prstGeom>
        </p:spPr>
      </p:pic>
      <p:pic>
        <p:nvPicPr>
          <p:cNvPr id="11" name="Picture 10" descr="Photo of rescuers cribbing to move and stabilize the debris until the rescue is complete. A crib is a wooden framework used for support or strengthening the object. Box cribbing means arranging pairs of wood pieces alternately to form a stable rectangle. You may use a variety of cribbing materials for these procedures and you will probably need to improvise by using materials such as tires or structural debris. Whatever you use, do not put form over function.">
            <a:extLst>
              <a:ext uri="{FF2B5EF4-FFF2-40B4-BE49-F238E27FC236}">
                <a16:creationId xmlns:a16="http://schemas.microsoft.com/office/drawing/2014/main" id="{F2A5154D-F01A-458B-93C0-0F7119A692C2}"/>
              </a:ext>
            </a:extLst>
          </p:cNvPr>
          <p:cNvPicPr>
            <a:picLocks noChangeAspect="1"/>
          </p:cNvPicPr>
          <p:nvPr/>
        </p:nvPicPr>
        <p:blipFill>
          <a:blip r:embed="rId4"/>
          <a:stretch>
            <a:fillRect/>
          </a:stretch>
        </p:blipFill>
        <p:spPr>
          <a:xfrm>
            <a:off x="4977736" y="1642069"/>
            <a:ext cx="2956762" cy="2219963"/>
          </a:xfrm>
          <a:prstGeom prst="rect">
            <a:avLst/>
          </a:prstGeom>
        </p:spPr>
      </p:pic>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r>
              <a:rPr lang="en-US" dirty="0"/>
              <a:t>PM 7-18</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r>
              <a:rPr lang="en-US" dirty="0"/>
              <a:t>7-44</a:t>
            </a:r>
          </a:p>
        </p:txBody>
      </p:sp>
      <p:sp>
        <p:nvSpPr>
          <p:cNvPr id="13" name="Rectangle 3"/>
          <p:cNvSpPr>
            <a:spLocks noGrp="1" noChangeArrowheads="1"/>
          </p:cNvSpPr>
          <p:nvPr>
            <p:ph idx="13"/>
          </p:nvPr>
        </p:nvSpPr>
        <p:spPr bwMode="auto">
          <a:xfrm>
            <a:off x="4554538" y="3890963"/>
            <a:ext cx="4257675"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914400">
              <a:lnSpc>
                <a:spcPct val="100000"/>
              </a:lnSpc>
              <a:spcBef>
                <a:spcPct val="20000"/>
              </a:spcBef>
              <a:buClr>
                <a:srgbClr val="006600"/>
              </a:buClr>
              <a:defRPr/>
            </a:pPr>
            <a:r>
              <a:rPr kumimoji="0" lang="en-US" altLang="en-US" b="0" i="0" u="none" strike="noStrike" kern="0" cap="none" spc="0" normalizeH="0" baseline="0" noProof="0" dirty="0">
                <a:ln>
                  <a:noFill/>
                </a:ln>
                <a:solidFill>
                  <a:srgbClr val="000000"/>
                </a:solidFill>
                <a:effectLst/>
                <a:uLnTx/>
                <a:uFillTx/>
              </a:rPr>
              <a:t>Various materials and objects may be used</a:t>
            </a:r>
          </a:p>
        </p:txBody>
      </p:sp>
    </p:spTree>
    <p:extLst>
      <p:ext uri="{BB962C8B-B14F-4D97-AF65-F5344CB8AC3E}">
        <p14:creationId xmlns:p14="http://schemas.microsoft.com/office/powerpoint/2010/main" val="2100157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ribbing Rescue Training for CERT_Search &amp; Rescue Team.mp4">
            <a:hlinkClick r:id="" action="ppaction://media"/>
            <a:extLst>
              <a:ext uri="{FF2B5EF4-FFF2-40B4-BE49-F238E27FC236}">
                <a16:creationId xmlns:a16="http://schemas.microsoft.com/office/drawing/2014/main" id="{143CAE61-C49A-EE4A-A21B-DF846076C84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398890"/>
            <a:ext cx="9147292" cy="5146886"/>
          </a:xfrm>
        </p:spPr>
      </p:pic>
      <p:sp>
        <p:nvSpPr>
          <p:cNvPr id="7" name="Text Placeholder 6">
            <a:extLst>
              <a:ext uri="{FF2B5EF4-FFF2-40B4-BE49-F238E27FC236}">
                <a16:creationId xmlns:a16="http://schemas.microsoft.com/office/drawing/2014/main" id="{1BC938BF-61B3-F440-B5E4-48BD3F9E303C}"/>
              </a:ext>
            </a:extLst>
          </p:cNvPr>
          <p:cNvSpPr>
            <a:spLocks noGrp="1"/>
          </p:cNvSpPr>
          <p:nvPr>
            <p:ph type="body" sz="quarter" idx="11"/>
          </p:nvPr>
        </p:nvSpPr>
        <p:spPr/>
        <p:txBody>
          <a:bodyPr/>
          <a:lstStyle/>
          <a:p>
            <a:endParaRPr lang="en-US"/>
          </a:p>
        </p:txBody>
      </p:sp>
      <p:sp>
        <p:nvSpPr>
          <p:cNvPr id="11" name="Text Placeholder 10">
            <a:extLst>
              <a:ext uri="{FF2B5EF4-FFF2-40B4-BE49-F238E27FC236}">
                <a16:creationId xmlns:a16="http://schemas.microsoft.com/office/drawing/2014/main" id="{20990771-0619-5845-B604-9B278530DB0B}"/>
              </a:ext>
            </a:extLst>
          </p:cNvPr>
          <p:cNvSpPr>
            <a:spLocks noGrp="1"/>
          </p:cNvSpPr>
          <p:nvPr>
            <p:ph type="body" sz="quarter" idx="10"/>
          </p:nvPr>
        </p:nvSpPr>
        <p:spPr>
          <a:xfrm>
            <a:off x="1429787" y="6643208"/>
            <a:ext cx="5066016" cy="45720"/>
          </a:xfrm>
        </p:spPr>
        <p:txBody>
          <a:bodyPr/>
          <a:lstStyle/>
          <a:p>
            <a:r>
              <a:rPr lang="en-US" dirty="0"/>
              <a:t>CERT Basic Training Unit 7: Light Search and Rescue Operations</a:t>
            </a:r>
          </a:p>
          <a:p>
            <a:endParaRPr lang="en-US" dirty="0"/>
          </a:p>
        </p:txBody>
      </p:sp>
    </p:spTree>
    <p:extLst>
      <p:ext uri="{BB962C8B-B14F-4D97-AF65-F5344CB8AC3E}">
        <p14:creationId xmlns:p14="http://schemas.microsoft.com/office/powerpoint/2010/main" val="27729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7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p:txBody>
          <a:bodyPr/>
          <a:lstStyle/>
          <a:p>
            <a:r>
              <a:rPr lang="en-US" dirty="0"/>
              <a:t>Role Assignments</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r>
              <a:rPr lang="en-US" dirty="0"/>
              <a:t>7-45</a:t>
            </a:r>
          </a:p>
        </p:txBody>
      </p:sp>
      <p:sp>
        <p:nvSpPr>
          <p:cNvPr id="8" name="TextBox 5"/>
          <p:cNvSpPr txBox="1">
            <a:spLocks noGrp="1" noChangeArrowheads="1"/>
          </p:cNvSpPr>
          <p:nvPr>
            <p:ph idx="1"/>
          </p:nvPr>
        </p:nvSpPr>
        <p:spPr bwMode="auto">
          <a:xfrm>
            <a:off x="315142" y="1521229"/>
            <a:ext cx="8529600" cy="478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6600"/>
                </a:solidFill>
                <a:latin typeface="Arial" charset="0"/>
              </a:defRPr>
            </a:lvl1pPr>
            <a:lvl2pPr>
              <a:defRPr sz="2800">
                <a:solidFill>
                  <a:srgbClr val="006600"/>
                </a:solidFill>
                <a:latin typeface="Arial" charset="0"/>
              </a:defRPr>
            </a:lvl2pPr>
            <a:lvl3pPr>
              <a:defRPr sz="2400">
                <a:solidFill>
                  <a:srgbClr val="006600"/>
                </a:solidFill>
                <a:latin typeface="Arial" charset="0"/>
              </a:defRPr>
            </a:lvl3pPr>
            <a:lvl4pPr>
              <a:defRPr sz="2000">
                <a:solidFill>
                  <a:srgbClr val="006600"/>
                </a:solidFill>
                <a:latin typeface="Arial" charset="0"/>
              </a:defRPr>
            </a:lvl4pPr>
            <a:lvl5pPr>
              <a:defRPr sz="1600">
                <a:solidFill>
                  <a:srgbClr val="006600"/>
                </a:solidFill>
                <a:latin typeface="Arial" charset="0"/>
              </a:defRPr>
            </a:lvl5pPr>
            <a:lvl6pPr eaLnBrk="0" hangingPunct="0">
              <a:defRPr sz="1600">
                <a:solidFill>
                  <a:srgbClr val="006600"/>
                </a:solidFill>
                <a:latin typeface="Arial" charset="0"/>
              </a:defRPr>
            </a:lvl6pPr>
            <a:lvl7pPr eaLnBrk="0" hangingPunct="0">
              <a:defRPr sz="1600">
                <a:solidFill>
                  <a:srgbClr val="006600"/>
                </a:solidFill>
                <a:latin typeface="Arial" charset="0"/>
              </a:defRPr>
            </a:lvl7pPr>
            <a:lvl8pPr eaLnBrk="0" hangingPunct="0">
              <a:defRPr sz="1600">
                <a:solidFill>
                  <a:srgbClr val="006600"/>
                </a:solidFill>
                <a:latin typeface="Arial" charset="0"/>
              </a:defRPr>
            </a:lvl8pPr>
            <a:lvl9pPr eaLnBrk="0" hangingPunct="0">
              <a:defRPr sz="1600">
                <a:solidFill>
                  <a:srgbClr val="006600"/>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Arial" charset="0"/>
              </a:rPr>
              <a:t>1.  Squad Leader (just out of frame)</a:t>
            </a:r>
          </a:p>
        </p:txBody>
      </p:sp>
      <p:sp>
        <p:nvSpPr>
          <p:cNvPr id="10" name="Rectangle 9"/>
          <p:cNvSpPr/>
          <p:nvPr/>
        </p:nvSpPr>
        <p:spPr>
          <a:xfrm>
            <a:off x="370114" y="2406142"/>
            <a:ext cx="4572000" cy="3108543"/>
          </a:xfrm>
          <a:prstGeom prst="rect">
            <a:avLst/>
          </a:prstGeom>
        </p:spPr>
        <p:txBody>
          <a:bodyPr>
            <a:spAutoFit/>
          </a:bodyPr>
          <a:lstStyle/>
          <a:p>
            <a:pPr marL="514350" indent="-514350">
              <a:buFontTx/>
              <a:buAutoNum type="arabicPeriod" startAt="2"/>
              <a:defRPr/>
            </a:pPr>
            <a:r>
              <a:rPr lang="en-US" sz="2800" dirty="0">
                <a:latin typeface="Arial" pitchFamily="34" charset="0"/>
                <a:cs typeface="Arial" pitchFamily="34" charset="0"/>
              </a:rPr>
              <a:t>Medical</a:t>
            </a:r>
          </a:p>
          <a:p>
            <a:pPr marL="514350" indent="-514350">
              <a:buFontTx/>
              <a:buAutoNum type="arabicPeriod" startAt="2"/>
              <a:defRPr/>
            </a:pPr>
            <a:endParaRPr lang="en-US" sz="2800" dirty="0">
              <a:latin typeface="Arial" pitchFamily="34" charset="0"/>
              <a:cs typeface="Arial" pitchFamily="34" charset="0"/>
            </a:endParaRPr>
          </a:p>
          <a:p>
            <a:pPr marL="514350" indent="-514350">
              <a:buFontTx/>
              <a:buAutoNum type="arabicPeriod" startAt="2"/>
              <a:defRPr/>
            </a:pPr>
            <a:r>
              <a:rPr lang="en-US" sz="2800" dirty="0">
                <a:latin typeface="Arial" pitchFamily="34" charset="0"/>
                <a:cs typeface="Arial" pitchFamily="34" charset="0"/>
              </a:rPr>
              <a:t>Lever</a:t>
            </a:r>
          </a:p>
          <a:p>
            <a:pPr marL="514350" indent="-514350">
              <a:buFontTx/>
              <a:buAutoNum type="arabicPeriod" startAt="2"/>
              <a:defRPr/>
            </a:pPr>
            <a:endParaRPr lang="en-US" sz="2800" dirty="0">
              <a:latin typeface="Arial" pitchFamily="34" charset="0"/>
              <a:cs typeface="Arial" pitchFamily="34" charset="0"/>
            </a:endParaRPr>
          </a:p>
          <a:p>
            <a:pPr marL="514350" indent="-514350">
              <a:buFontTx/>
              <a:buAutoNum type="arabicPeriod" startAt="2"/>
              <a:defRPr/>
            </a:pPr>
            <a:r>
              <a:rPr lang="en-US" sz="2800" dirty="0">
                <a:latin typeface="Arial" pitchFamily="34" charset="0"/>
                <a:cs typeface="Arial" pitchFamily="34" charset="0"/>
              </a:rPr>
              <a:t>Cribbing (2)</a:t>
            </a:r>
          </a:p>
          <a:p>
            <a:pPr marL="514350" indent="-514350">
              <a:buFontTx/>
              <a:buAutoNum type="arabicPeriod" startAt="2"/>
              <a:defRPr/>
            </a:pPr>
            <a:endParaRPr lang="en-US" sz="2800" dirty="0">
              <a:latin typeface="Arial" pitchFamily="34" charset="0"/>
              <a:cs typeface="Arial" pitchFamily="34" charset="0"/>
            </a:endParaRPr>
          </a:p>
          <a:p>
            <a:pPr marL="514350" indent="-514350">
              <a:buFontTx/>
              <a:buAutoNum type="arabicPeriod" startAt="2"/>
              <a:defRPr/>
            </a:pPr>
            <a:r>
              <a:rPr lang="en-US" sz="2800" dirty="0">
                <a:latin typeface="Arial" pitchFamily="34" charset="0"/>
                <a:cs typeface="Arial" pitchFamily="34" charset="0"/>
              </a:rPr>
              <a:t>Safety Person</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8621" y="2130309"/>
            <a:ext cx="5755379" cy="366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735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p:txBody>
          <a:bodyPr/>
          <a:lstStyle/>
          <a:p>
            <a:r>
              <a:rPr lang="en-US" dirty="0"/>
              <a:t>Search and Rescue</a:t>
            </a:r>
          </a:p>
        </p:txBody>
      </p:sp>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pPr>
              <a:buClr>
                <a:schemeClr val="accent6">
                  <a:lumMod val="75000"/>
                </a:schemeClr>
              </a:buClr>
            </a:pPr>
            <a:r>
              <a:rPr lang="en-US" altLang="en-US" b="1" dirty="0"/>
              <a:t>Consists of three separate operations</a:t>
            </a:r>
          </a:p>
          <a:p>
            <a:pPr lvl="1">
              <a:buClr>
                <a:schemeClr val="accent6">
                  <a:lumMod val="75000"/>
                </a:schemeClr>
              </a:buClr>
            </a:pPr>
            <a:r>
              <a:rPr lang="en-US" altLang="en-US" sz="2800" dirty="0"/>
              <a:t>Size-up: Using 9-step, continual model</a:t>
            </a:r>
          </a:p>
          <a:p>
            <a:pPr lvl="1">
              <a:buClr>
                <a:schemeClr val="accent6">
                  <a:lumMod val="75000"/>
                </a:schemeClr>
              </a:buClr>
            </a:pPr>
            <a:r>
              <a:rPr lang="en-US" altLang="en-US" sz="2800" dirty="0"/>
              <a:t>Search: Locating survivors and documenting</a:t>
            </a:r>
          </a:p>
          <a:p>
            <a:pPr lvl="1">
              <a:buClr>
                <a:schemeClr val="accent6">
                  <a:lumMod val="75000"/>
                </a:schemeClr>
              </a:buClr>
            </a:pPr>
            <a:r>
              <a:rPr lang="en-US" altLang="en-US" sz="2800" dirty="0"/>
              <a:t>Rescue: Extricating survivors</a:t>
            </a:r>
            <a:endParaRPr lang="en-US" altLang="en-US" sz="2800" b="1" dirty="0"/>
          </a:p>
          <a:p>
            <a:endParaRPr lang="en-US" dirty="0"/>
          </a:p>
        </p:txBody>
      </p:sp>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r>
              <a:rPr lang="en-US" dirty="0"/>
              <a:t>7-5</a:t>
            </a:r>
          </a:p>
        </p:txBody>
      </p:sp>
      <p:pic>
        <p:nvPicPr>
          <p:cNvPr id="9" name="Picture 8">
            <a:extLst>
              <a:ext uri="{FF2B5EF4-FFF2-40B4-BE49-F238E27FC236}">
                <a16:creationId xmlns:a16="http://schemas.microsoft.com/office/drawing/2014/main" id="{B5850546-CE2B-DB77-080E-996FAB784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69" y="3571147"/>
            <a:ext cx="3193774" cy="2395331"/>
          </a:xfrm>
          <a:prstGeom prst="rect">
            <a:avLst/>
          </a:prstGeom>
        </p:spPr>
      </p:pic>
      <p:pic>
        <p:nvPicPr>
          <p:cNvPr id="10" name="Picture 9">
            <a:extLst>
              <a:ext uri="{FF2B5EF4-FFF2-40B4-BE49-F238E27FC236}">
                <a16:creationId xmlns:a16="http://schemas.microsoft.com/office/drawing/2014/main" id="{6BA0AABE-002F-5428-796F-251E5C4DB02C}"/>
              </a:ext>
            </a:extLst>
          </p:cNvPr>
          <p:cNvPicPr>
            <a:picLocks noChangeAspect="1"/>
          </p:cNvPicPr>
          <p:nvPr/>
        </p:nvPicPr>
        <p:blipFill>
          <a:blip r:embed="rId3"/>
          <a:stretch>
            <a:fillRect/>
          </a:stretch>
        </p:blipFill>
        <p:spPr>
          <a:xfrm>
            <a:off x="5031443" y="3571146"/>
            <a:ext cx="3118133" cy="2395331"/>
          </a:xfrm>
          <a:prstGeom prst="rect">
            <a:avLst/>
          </a:prstGeom>
        </p:spPr>
      </p:pic>
    </p:spTree>
    <p:extLst>
      <p:ext uri="{BB962C8B-B14F-4D97-AF65-F5344CB8AC3E}">
        <p14:creationId xmlns:p14="http://schemas.microsoft.com/office/powerpoint/2010/main" val="4214030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p:txBody>
          <a:bodyPr>
            <a:normAutofit fontScale="90000"/>
          </a:bodyPr>
          <a:lstStyle/>
          <a:p>
            <a:r>
              <a:rPr lang="en-US" dirty="0"/>
              <a:t>Leveraging and Cribbing</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r>
              <a:rPr lang="en-US" dirty="0"/>
              <a:t>7-46</a:t>
            </a:r>
          </a:p>
        </p:txBody>
      </p:sp>
      <p:sp>
        <p:nvSpPr>
          <p:cNvPr id="11" name="Rectangle 3"/>
          <p:cNvSpPr>
            <a:spLocks noGrp="1" noChangeArrowheads="1"/>
          </p:cNvSpPr>
          <p:nvPr>
            <p:ph idx="1"/>
          </p:nvPr>
        </p:nvSpPr>
        <p:spPr>
          <a:xfrm>
            <a:off x="0" y="1740126"/>
            <a:ext cx="4865687" cy="3726089"/>
          </a:xfrm>
          <a:prstGeom prst="rect">
            <a:avLst/>
          </a:prstGeom>
        </p:spPr>
        <p:txBody>
          <a:bodyPr>
            <a:noAutofit/>
          </a:bodyPr>
          <a:lstStyle/>
          <a:p>
            <a:pPr marL="514350" marR="0" lvl="0" indent="-514350" defTabSz="914400" eaLnBrk="1" fontAlgn="auto" latinLnBrk="0" hangingPunct="1">
              <a:lnSpc>
                <a:spcPct val="100000"/>
              </a:lnSpc>
              <a:spcBef>
                <a:spcPts val="0"/>
              </a:spcBef>
              <a:spcAft>
                <a:spcPts val="0"/>
              </a:spcAft>
              <a:buClr>
                <a:schemeClr val="accent6">
                  <a:lumMod val="75000"/>
                </a:schemeClr>
              </a:buClr>
              <a:buSzTx/>
              <a:buFont typeface="+mj-lt"/>
              <a:buAutoNum type="arabicPeriod"/>
              <a:tabLst/>
              <a:defRPr/>
            </a:pPr>
            <a:r>
              <a:rPr kumimoji="0" lang="en-US" altLang="en-US" b="0" i="0" u="none" strike="noStrike" kern="0" cap="none" spc="0" normalizeH="0" baseline="0" noProof="0" dirty="0">
                <a:ln>
                  <a:noFill/>
                </a:ln>
                <a:solidFill>
                  <a:srgbClr val="000000"/>
                </a:solidFill>
                <a:effectLst/>
                <a:uLnTx/>
                <a:uFillTx/>
              </a:rPr>
              <a:t>Confirm viable survivor</a:t>
            </a:r>
          </a:p>
          <a:p>
            <a:pPr marL="514350" marR="0" lvl="0" indent="-514350" defTabSz="914400" eaLnBrk="1" fontAlgn="auto" latinLnBrk="0" hangingPunct="1">
              <a:lnSpc>
                <a:spcPct val="100000"/>
              </a:lnSpc>
              <a:spcBef>
                <a:spcPts val="0"/>
              </a:spcBef>
              <a:spcAft>
                <a:spcPts val="0"/>
              </a:spcAft>
              <a:buClr>
                <a:schemeClr val="accent6">
                  <a:lumMod val="75000"/>
                </a:schemeClr>
              </a:buClr>
              <a:buSzTx/>
              <a:buFont typeface="+mj-lt"/>
              <a:buAutoNum type="arabicPeriod"/>
              <a:tabLst/>
              <a:defRPr/>
            </a:pPr>
            <a:r>
              <a:rPr kumimoji="0" lang="en-US" b="0" i="0" u="none" strike="noStrike" kern="0" cap="none" spc="0" normalizeH="0" baseline="0" noProof="0" dirty="0">
                <a:ln>
                  <a:noFill/>
                </a:ln>
                <a:solidFill>
                  <a:srgbClr val="000000"/>
                </a:solidFill>
                <a:effectLst/>
                <a:uLnTx/>
                <a:uFillTx/>
              </a:rPr>
              <a:t>Place support under object to stabilize, without blocking the path</a:t>
            </a:r>
          </a:p>
          <a:p>
            <a:pPr marL="514350" marR="0" lvl="0" indent="-514350" defTabSz="914400" eaLnBrk="1" fontAlgn="auto" latinLnBrk="0" hangingPunct="1">
              <a:lnSpc>
                <a:spcPct val="100000"/>
              </a:lnSpc>
              <a:spcBef>
                <a:spcPts val="0"/>
              </a:spcBef>
              <a:spcAft>
                <a:spcPts val="0"/>
              </a:spcAft>
              <a:buClr>
                <a:schemeClr val="accent6">
                  <a:lumMod val="75000"/>
                </a:schemeClr>
              </a:buClr>
              <a:buSzTx/>
              <a:buFont typeface="+mj-lt"/>
              <a:buAutoNum type="arabicPeriod"/>
              <a:tabLst/>
              <a:defRPr/>
            </a:pPr>
            <a:r>
              <a:rPr kumimoji="0" lang="en-US" altLang="en-US" b="0" i="0" u="none" strike="noStrike" kern="0" cap="none" spc="0" normalizeH="0" baseline="0" noProof="0" dirty="0">
                <a:ln>
                  <a:noFill/>
                </a:ln>
                <a:solidFill>
                  <a:srgbClr val="000000"/>
                </a:solidFill>
                <a:effectLst>
                  <a:outerShdw blurRad="38100" dist="38100" dir="2700000" algn="tl">
                    <a:srgbClr val="C0C0C0"/>
                  </a:outerShdw>
                </a:effectLst>
                <a:uLnTx/>
                <a:uFillTx/>
              </a:rPr>
              <a:t>Lever with fulcrum</a:t>
            </a:r>
          </a:p>
          <a:p>
            <a:pPr marL="514350" marR="0" lvl="0" indent="-514350" defTabSz="914400" eaLnBrk="1" fontAlgn="auto" latinLnBrk="0" hangingPunct="1">
              <a:lnSpc>
                <a:spcPct val="100000"/>
              </a:lnSpc>
              <a:spcBef>
                <a:spcPts val="0"/>
              </a:spcBef>
              <a:spcAft>
                <a:spcPts val="0"/>
              </a:spcAft>
              <a:buClr>
                <a:schemeClr val="accent6">
                  <a:lumMod val="75000"/>
                </a:schemeClr>
              </a:buClr>
              <a:buSzTx/>
              <a:buFont typeface="+mj-lt"/>
              <a:buAutoNum type="arabicPeriod"/>
              <a:tabLst/>
              <a:defRPr/>
            </a:pPr>
            <a:r>
              <a:rPr kumimoji="0" lang="en-US" altLang="en-US" b="0" i="0" u="none" strike="noStrike" kern="0" cap="none" spc="0" normalizeH="0" baseline="0" noProof="0" dirty="0">
                <a:ln>
                  <a:noFill/>
                </a:ln>
                <a:solidFill>
                  <a:srgbClr val="000000"/>
                </a:solidFill>
                <a:effectLst>
                  <a:outerShdw blurRad="38100" dist="38100" dir="2700000" algn="tl">
                    <a:srgbClr val="C0C0C0"/>
                  </a:outerShdw>
                </a:effectLst>
                <a:uLnTx/>
                <a:uFillTx/>
              </a:rPr>
              <a:t>“Lift an inch, crib an inch”</a:t>
            </a:r>
          </a:p>
          <a:p>
            <a:pPr marL="514350" marR="0" lvl="0" indent="-514350" defTabSz="914400" eaLnBrk="1" fontAlgn="auto" latinLnBrk="0" hangingPunct="1">
              <a:lnSpc>
                <a:spcPct val="100000"/>
              </a:lnSpc>
              <a:spcBef>
                <a:spcPts val="0"/>
              </a:spcBef>
              <a:spcAft>
                <a:spcPts val="0"/>
              </a:spcAft>
              <a:buClr>
                <a:schemeClr val="accent6">
                  <a:lumMod val="75000"/>
                </a:schemeClr>
              </a:buClr>
              <a:buSzTx/>
              <a:buFont typeface="+mj-lt"/>
              <a:buAutoNum type="arabicPeriod"/>
              <a:tabLst/>
              <a:defRPr/>
            </a:pPr>
            <a:r>
              <a:rPr kumimoji="0" lang="en-US" altLang="en-US" b="0" i="0" u="sng" strike="noStrike" kern="0" cap="none" spc="0" normalizeH="0" baseline="0" noProof="0" dirty="0">
                <a:ln>
                  <a:noFill/>
                </a:ln>
                <a:solidFill>
                  <a:srgbClr val="000000"/>
                </a:solidFill>
                <a:effectLst>
                  <a:outerShdw blurRad="38100" dist="38100" dir="2700000" algn="tl">
                    <a:srgbClr val="C0C0C0"/>
                  </a:outerShdw>
                </a:effectLst>
                <a:uLnTx/>
                <a:uFillTx/>
              </a:rPr>
              <a:t>Never</a:t>
            </a:r>
            <a:r>
              <a:rPr kumimoji="0" lang="en-US" altLang="en-US" b="0" i="0" u="none" strike="noStrike" kern="0" cap="none" spc="0" normalizeH="0" baseline="0" noProof="0" dirty="0">
                <a:ln>
                  <a:noFill/>
                </a:ln>
                <a:solidFill>
                  <a:srgbClr val="000000"/>
                </a:solidFill>
                <a:effectLst>
                  <a:outerShdw blurRad="38100" dist="38100" dir="2700000" algn="tl">
                    <a:srgbClr val="C0C0C0"/>
                  </a:outerShdw>
                </a:effectLst>
                <a:uLnTx/>
                <a:uFillTx/>
              </a:rPr>
              <a:t> reach under</a:t>
            </a:r>
          </a:p>
          <a:p>
            <a:pPr marL="514350" marR="0" lvl="0" indent="-514350" defTabSz="914400" eaLnBrk="1" fontAlgn="auto" latinLnBrk="0" hangingPunct="1">
              <a:lnSpc>
                <a:spcPct val="100000"/>
              </a:lnSpc>
              <a:spcBef>
                <a:spcPts val="0"/>
              </a:spcBef>
              <a:spcAft>
                <a:spcPts val="0"/>
              </a:spcAft>
              <a:buClr>
                <a:schemeClr val="accent6">
                  <a:lumMod val="75000"/>
                </a:schemeClr>
              </a:buClr>
              <a:buSzTx/>
              <a:buFont typeface="+mj-lt"/>
              <a:buAutoNum type="arabicPeriod"/>
              <a:tabLst/>
              <a:defRPr/>
            </a:pPr>
            <a:r>
              <a:rPr kumimoji="0" lang="en-US" altLang="en-US" b="0" i="0" u="none" strike="noStrike" kern="0" cap="none" spc="0" normalizeH="0" baseline="0" noProof="0" dirty="0">
                <a:ln>
                  <a:noFill/>
                </a:ln>
                <a:solidFill>
                  <a:srgbClr val="000000"/>
                </a:solidFill>
                <a:effectLst>
                  <a:outerShdw blurRad="38100" dist="38100" dir="2700000" algn="tl">
                    <a:srgbClr val="C0C0C0"/>
                  </a:outerShdw>
                </a:effectLst>
                <a:uLnTx/>
                <a:uFillTx/>
              </a:rPr>
              <a:t>Lower onto crib to test</a:t>
            </a:r>
          </a:p>
          <a:p>
            <a:pPr marL="514350" marR="0" lvl="0" indent="-514350" defTabSz="914400" eaLnBrk="1" fontAlgn="auto" latinLnBrk="0" hangingPunct="1">
              <a:lnSpc>
                <a:spcPct val="100000"/>
              </a:lnSpc>
              <a:spcBef>
                <a:spcPts val="0"/>
              </a:spcBef>
              <a:spcAft>
                <a:spcPts val="0"/>
              </a:spcAft>
              <a:buClr>
                <a:schemeClr val="accent6">
                  <a:lumMod val="75000"/>
                </a:schemeClr>
              </a:buClr>
              <a:buSzTx/>
              <a:buFont typeface="+mj-lt"/>
              <a:buAutoNum type="arabicPeriod"/>
              <a:tabLst/>
              <a:defRPr/>
            </a:pPr>
            <a:r>
              <a:rPr kumimoji="0" lang="en-US" altLang="en-US" b="0" i="0" u="none" strike="noStrike" kern="0" cap="none" spc="0" normalizeH="0" baseline="0" noProof="0" dirty="0">
                <a:ln>
                  <a:noFill/>
                </a:ln>
                <a:solidFill>
                  <a:srgbClr val="000000"/>
                </a:solidFill>
                <a:effectLst>
                  <a:outerShdw blurRad="38100" dist="38100" dir="2700000" algn="tl">
                    <a:srgbClr val="C0C0C0"/>
                  </a:outerShdw>
                </a:effectLst>
                <a:uLnTx/>
                <a:uFillTx/>
              </a:rPr>
              <a:t>Repeat to free survivor</a:t>
            </a:r>
          </a:p>
        </p:txBody>
      </p:sp>
      <p:pic>
        <p:nvPicPr>
          <p:cNvPr id="6" name="Picture 5">
            <a:extLst>
              <a:ext uri="{FF2B5EF4-FFF2-40B4-BE49-F238E27FC236}">
                <a16:creationId xmlns:a16="http://schemas.microsoft.com/office/drawing/2014/main" id="{A0393251-5DD9-1A71-0B3A-3FD5E36DB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643" y="1618013"/>
            <a:ext cx="3389786" cy="4519714"/>
          </a:xfrm>
          <a:prstGeom prst="rect">
            <a:avLst/>
          </a:prstGeom>
        </p:spPr>
      </p:pic>
    </p:spTree>
    <p:extLst>
      <p:ext uri="{BB962C8B-B14F-4D97-AF65-F5344CB8AC3E}">
        <p14:creationId xmlns:p14="http://schemas.microsoft.com/office/powerpoint/2010/main" val="2549484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p:txBody>
          <a:bodyPr/>
          <a:lstStyle/>
          <a:p>
            <a:r>
              <a:rPr lang="en-US" dirty="0"/>
              <a:t>Two Types of Removal</a:t>
            </a:r>
          </a:p>
        </p:txBody>
      </p:sp>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buClr>
                <a:schemeClr val="accent6">
                  <a:lumMod val="75000"/>
                </a:schemeClr>
              </a:buClr>
              <a:buFont typeface="Arial" panose="020B0604020202020204" pitchFamily="34" charset="0"/>
              <a:buChar char="•"/>
            </a:pPr>
            <a:r>
              <a:rPr lang="en-US" dirty="0"/>
              <a:t>Self removal or assist</a:t>
            </a:r>
          </a:p>
          <a:p>
            <a:pPr marL="514350" indent="-514350">
              <a:buClr>
                <a:schemeClr val="accent6">
                  <a:lumMod val="75000"/>
                </a:schemeClr>
              </a:buClr>
              <a:buFont typeface="Arial" panose="020B0604020202020204" pitchFamily="34" charset="0"/>
              <a:buChar char="•"/>
            </a:pPr>
            <a:r>
              <a:rPr lang="en-US" dirty="0"/>
              <a:t>Lifts and drags </a:t>
            </a:r>
          </a:p>
        </p:txBody>
      </p:sp>
      <p:pic>
        <p:nvPicPr>
          <p:cNvPr id="6" name="Picture 5" descr="Rescuers practice removing a survivor.">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r>
              <a:rPr lang="en-US" dirty="0"/>
              <a:t>PM 7-21</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r>
              <a:rPr lang="en-US" dirty="0"/>
              <a:t>7-47</a:t>
            </a:r>
          </a:p>
        </p:txBody>
      </p:sp>
    </p:spTree>
    <p:extLst>
      <p:ext uri="{BB962C8B-B14F-4D97-AF65-F5344CB8AC3E}">
        <p14:creationId xmlns:p14="http://schemas.microsoft.com/office/powerpoint/2010/main" val="4134894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p:txBody>
          <a:bodyPr>
            <a:normAutofit fontScale="90000"/>
          </a:bodyPr>
          <a:lstStyle/>
          <a:p>
            <a:r>
              <a:rPr lang="en-US" dirty="0"/>
              <a:t>Extraction Method Factors</a:t>
            </a:r>
          </a:p>
        </p:txBody>
      </p:sp>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a:xfrm>
            <a:off x="315142" y="1521229"/>
            <a:ext cx="4626972" cy="4781145"/>
          </a:xfrm>
        </p:spPr>
        <p:txBody>
          <a:bodyPr/>
          <a:lstStyle/>
          <a:p>
            <a:pPr>
              <a:buClr>
                <a:srgbClr val="448431"/>
              </a:buClr>
            </a:pPr>
            <a:r>
              <a:rPr lang="en-US" altLang="en-US" sz="3200" dirty="0"/>
              <a:t>General stability of the immediate environment</a:t>
            </a:r>
          </a:p>
          <a:p>
            <a:pPr>
              <a:buClr>
                <a:srgbClr val="448431"/>
              </a:buClr>
            </a:pPr>
            <a:r>
              <a:rPr lang="en-US" altLang="en-US" sz="3200" dirty="0"/>
              <a:t>Number of rescuers available</a:t>
            </a:r>
          </a:p>
          <a:p>
            <a:pPr>
              <a:buClr>
                <a:srgbClr val="448431"/>
              </a:buClr>
            </a:pPr>
            <a:r>
              <a:rPr lang="en-US" altLang="en-US" sz="3200" dirty="0"/>
              <a:t>Strength and ability of the rescuers</a:t>
            </a:r>
          </a:p>
          <a:p>
            <a:pPr>
              <a:buClr>
                <a:srgbClr val="448431"/>
              </a:buClr>
            </a:pPr>
            <a:r>
              <a:rPr lang="en-US" altLang="en-US" sz="3200" dirty="0"/>
              <a:t>Condition of survivor</a:t>
            </a:r>
          </a:p>
          <a:p>
            <a:pPr marL="0" indent="0">
              <a:buNone/>
            </a:pPr>
            <a:endParaRPr lang="en-US" dirty="0"/>
          </a:p>
        </p:txBody>
      </p:sp>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r>
              <a:rPr lang="en-US" dirty="0"/>
              <a:t>PM 7-21</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r>
              <a:rPr lang="en-US" dirty="0"/>
              <a:t>7-48</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035" y="2327729"/>
            <a:ext cx="4349965" cy="302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49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p:txBody>
          <a:bodyPr/>
          <a:lstStyle/>
          <a:p>
            <a:r>
              <a:rPr lang="en-US" dirty="0"/>
              <a:t>One-Person Arm Carry</a:t>
            </a:r>
          </a:p>
        </p:txBody>
      </p:sp>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lstStyle/>
          <a:p>
            <a:pPr>
              <a:lnSpc>
                <a:spcPct val="100000"/>
              </a:lnSpc>
              <a:spcBef>
                <a:spcPts val="600"/>
              </a:spcBef>
              <a:buClr>
                <a:srgbClr val="448431"/>
              </a:buClr>
            </a:pPr>
            <a:r>
              <a:rPr lang="en-US" dirty="0"/>
              <a:t>Lift around survivor’s back and under his or her knees </a:t>
            </a:r>
          </a:p>
          <a:p>
            <a:pPr>
              <a:lnSpc>
                <a:spcPct val="100000"/>
              </a:lnSpc>
              <a:spcBef>
                <a:spcPts val="600"/>
              </a:spcBef>
              <a:buClr>
                <a:srgbClr val="448431"/>
              </a:buClr>
            </a:pPr>
            <a:r>
              <a:rPr lang="en-US" dirty="0"/>
              <a:t>Lift survivor by keeping your own back straight and lifting with your legs </a:t>
            </a:r>
          </a:p>
        </p:txBody>
      </p:sp>
      <p:pic>
        <p:nvPicPr>
          <p:cNvPr id="10" name="Picture 9" descr="Two people demonstrate the one-person army carry. A man lifts a woman with one arm under her knees and the other arm around her back.">
            <a:extLst>
              <a:ext uri="{FF2B5EF4-FFF2-40B4-BE49-F238E27FC236}">
                <a16:creationId xmlns:a16="http://schemas.microsoft.com/office/drawing/2014/main" id="{24064121-EA6B-4CCE-AEBB-8CB753B8287D}"/>
              </a:ext>
            </a:extLst>
          </p:cNvPr>
          <p:cNvPicPr>
            <a:picLocks noChangeAspect="1"/>
          </p:cNvPicPr>
          <p:nvPr/>
        </p:nvPicPr>
        <p:blipFill>
          <a:blip r:embed="rId2">
            <a:lum bright="20000" contrast="20000"/>
          </a:blip>
          <a:stretch>
            <a:fillRect/>
          </a:stretch>
        </p:blipFill>
        <p:spPr>
          <a:xfrm>
            <a:off x="5323596" y="1740309"/>
            <a:ext cx="3301397" cy="4118677"/>
          </a:xfrm>
          <a:prstGeom prst="rect">
            <a:avLst/>
          </a:prstGeom>
        </p:spPr>
      </p:pic>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r>
              <a:rPr lang="en-US" dirty="0"/>
              <a:t>PM 7-21</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r>
              <a:rPr lang="en-US" dirty="0"/>
              <a:t>7-49</a:t>
            </a:r>
          </a:p>
        </p:txBody>
      </p:sp>
    </p:spTree>
    <p:extLst>
      <p:ext uri="{BB962C8B-B14F-4D97-AF65-F5344CB8AC3E}">
        <p14:creationId xmlns:p14="http://schemas.microsoft.com/office/powerpoint/2010/main" val="2124137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p:txBody>
          <a:bodyPr/>
          <a:lstStyle/>
          <a:p>
            <a:r>
              <a:rPr lang="en-US" dirty="0"/>
              <a:t>Pack-Strap Carry</a:t>
            </a:r>
          </a:p>
        </p:txBody>
      </p:sp>
      <p:pic>
        <p:nvPicPr>
          <p:cNvPr id="6" name="Picture 5" descr="Two people demonstrate the pack-strap carry. The rescuer places the survivor's arms over his shoulders and grabs the hands in front of his chest.">
            <a:extLst>
              <a:ext uri="{FF2B5EF4-FFF2-40B4-BE49-F238E27FC236}">
                <a16:creationId xmlns:a16="http://schemas.microsoft.com/office/drawing/2014/main" id="{885712E6-7D83-41BA-8F1C-327DF28D8D29}"/>
              </a:ext>
            </a:extLst>
          </p:cNvPr>
          <p:cNvPicPr>
            <a:picLocks noChangeAspect="1"/>
          </p:cNvPicPr>
          <p:nvPr/>
        </p:nvPicPr>
        <p:blipFill>
          <a:blip r:embed="rId2">
            <a:lum bright="20000" contrast="20000"/>
          </a:blip>
          <a:stretch>
            <a:fillRect/>
          </a:stretch>
        </p:blipFill>
        <p:spPr>
          <a:xfrm>
            <a:off x="1154545" y="1651819"/>
            <a:ext cx="3159357" cy="4160852"/>
          </a:xfrm>
          <a:prstGeom prst="rect">
            <a:avLst/>
          </a:prstGeom>
        </p:spPr>
      </p:pic>
      <p:pic>
        <p:nvPicPr>
          <p:cNvPr id="7" name="Picture 6" descr="Two people demonstrate the pack-strap carry. The rescuer hoists the survivor by bending forward slightly until the survivor's feet just clear the floor.">
            <a:extLst>
              <a:ext uri="{FF2B5EF4-FFF2-40B4-BE49-F238E27FC236}">
                <a16:creationId xmlns:a16="http://schemas.microsoft.com/office/drawing/2014/main" id="{0B76BADD-C822-43A4-9CCD-1E7566061B6F}"/>
              </a:ext>
            </a:extLst>
          </p:cNvPr>
          <p:cNvPicPr>
            <a:picLocks noChangeAspect="1"/>
          </p:cNvPicPr>
          <p:nvPr/>
        </p:nvPicPr>
        <p:blipFill>
          <a:blip r:embed="rId3">
            <a:lum bright="20000" contrast="20000"/>
          </a:blip>
          <a:stretch>
            <a:fillRect/>
          </a:stretch>
        </p:blipFill>
        <p:spPr>
          <a:xfrm>
            <a:off x="4966022" y="1651819"/>
            <a:ext cx="3159358" cy="4160853"/>
          </a:xfrm>
          <a:prstGeom prst="rect">
            <a:avLst/>
          </a:prstGeom>
        </p:spPr>
      </p:pic>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r>
              <a:rPr lang="en-US" dirty="0"/>
              <a:t>PM 7-22</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r>
              <a:rPr lang="en-US" dirty="0"/>
              <a:t>7-50</a:t>
            </a:r>
          </a:p>
        </p:txBody>
      </p:sp>
    </p:spTree>
    <p:extLst>
      <p:ext uri="{BB962C8B-B14F-4D97-AF65-F5344CB8AC3E}">
        <p14:creationId xmlns:p14="http://schemas.microsoft.com/office/powerpoint/2010/main" val="1168021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p:txBody>
          <a:bodyPr/>
          <a:lstStyle/>
          <a:p>
            <a:r>
              <a:rPr lang="en-US" dirty="0"/>
              <a:t>Two-Person Carry</a:t>
            </a:r>
          </a:p>
        </p:txBody>
      </p:sp>
      <p:pic>
        <p:nvPicPr>
          <p:cNvPr id="6" name="Picture 5" descr="Three people demonstrate the two-person carry. One rescuer squats at the survivor’s head and grasps the survivor from behind around the midsection, reaching under the arms and grasping the survivor's left wrist with his right hand, and vice versa. The second rescuer squats between the survivor's knees, facing toward the survivor. The second rescuer grasps the outside of the survivor's legs at the knees.">
            <a:extLst>
              <a:ext uri="{FF2B5EF4-FFF2-40B4-BE49-F238E27FC236}">
                <a16:creationId xmlns:a16="http://schemas.microsoft.com/office/drawing/2014/main" id="{69BBC5D8-4A0E-4207-ADEA-C4647D64C36F}"/>
              </a:ext>
            </a:extLst>
          </p:cNvPr>
          <p:cNvPicPr>
            <a:picLocks noChangeAspect="1"/>
          </p:cNvPicPr>
          <p:nvPr/>
        </p:nvPicPr>
        <p:blipFill>
          <a:blip r:embed="rId2">
            <a:lum bright="20000" contrast="20000"/>
          </a:blip>
          <a:stretch>
            <a:fillRect/>
          </a:stretch>
        </p:blipFill>
        <p:spPr>
          <a:xfrm>
            <a:off x="494072" y="1827229"/>
            <a:ext cx="4623618" cy="3664313"/>
          </a:xfrm>
          <a:prstGeom prst="rect">
            <a:avLst/>
          </a:prstGeom>
        </p:spPr>
      </p:pic>
      <p:pic>
        <p:nvPicPr>
          <p:cNvPr id="7" name="Picture 6" descr="Three people demonstrate the two-person carry. The two rescuers holding the survivor rise to a standing position simultaneously, keeping backs straight and lifting with the legs.">
            <a:extLst>
              <a:ext uri="{FF2B5EF4-FFF2-40B4-BE49-F238E27FC236}">
                <a16:creationId xmlns:a16="http://schemas.microsoft.com/office/drawing/2014/main" id="{7D31B24C-D887-48FF-8A25-BDF5280A02F1}"/>
              </a:ext>
            </a:extLst>
          </p:cNvPr>
          <p:cNvPicPr>
            <a:picLocks noChangeAspect="1"/>
          </p:cNvPicPr>
          <p:nvPr/>
        </p:nvPicPr>
        <p:blipFill>
          <a:blip r:embed="rId3">
            <a:lum bright="20000" contrast="20000"/>
          </a:blip>
          <a:stretch>
            <a:fillRect/>
          </a:stretch>
        </p:blipFill>
        <p:spPr>
          <a:xfrm>
            <a:off x="5220425" y="1667671"/>
            <a:ext cx="3352075" cy="4167550"/>
          </a:xfrm>
          <a:prstGeom prst="rect">
            <a:avLst/>
          </a:prstGeom>
        </p:spPr>
      </p:pic>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r>
              <a:rPr lang="en-US" dirty="0"/>
              <a:t>PM 7-22</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7" y="6385716"/>
            <a:ext cx="4623618"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r>
              <a:rPr lang="en-US" dirty="0"/>
              <a:t>7-51</a:t>
            </a:r>
          </a:p>
        </p:txBody>
      </p:sp>
    </p:spTree>
    <p:extLst>
      <p:ext uri="{BB962C8B-B14F-4D97-AF65-F5344CB8AC3E}">
        <p14:creationId xmlns:p14="http://schemas.microsoft.com/office/powerpoint/2010/main" val="1413464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p:txBody>
          <a:bodyPr/>
          <a:lstStyle/>
          <a:p>
            <a:r>
              <a:rPr lang="en-US" dirty="0"/>
              <a:t>Chair Carry</a:t>
            </a:r>
          </a:p>
        </p:txBody>
      </p:sp>
      <p:pic>
        <p:nvPicPr>
          <p:cNvPr id="6" name="Picture 5" descr="Three people demonstrate the chair carry. The two rescuers seat the survivor in a chair. One rescuer crosses the survivor’s arms in her lap. Facing the back of the chair, the rescuer grasps the back of the chair. The second rescuer grasps the two front legs of the chair. Both rescuers begin to tilt the chair back.">
            <a:extLst>
              <a:ext uri="{FF2B5EF4-FFF2-40B4-BE49-F238E27FC236}">
                <a16:creationId xmlns:a16="http://schemas.microsoft.com/office/drawing/2014/main" id="{6757F4FD-E5C6-4192-B25C-6A2BFD872CD2}"/>
              </a:ext>
            </a:extLst>
          </p:cNvPr>
          <p:cNvPicPr>
            <a:picLocks noChangeAspect="1"/>
          </p:cNvPicPr>
          <p:nvPr/>
        </p:nvPicPr>
        <p:blipFill>
          <a:blip r:embed="rId2">
            <a:lum bright="20000" contrast="20000"/>
          </a:blip>
          <a:stretch>
            <a:fillRect/>
          </a:stretch>
        </p:blipFill>
        <p:spPr>
          <a:xfrm>
            <a:off x="390833" y="2013155"/>
            <a:ext cx="4834581" cy="3453113"/>
          </a:xfrm>
          <a:prstGeom prst="rect">
            <a:avLst/>
          </a:prstGeom>
        </p:spPr>
      </p:pic>
      <p:pic>
        <p:nvPicPr>
          <p:cNvPr id="7" name="Picture 6" descr="Three people demonstrate the chair carry. Two rescuers simultaneously lift a survivor in a chair and prepare to walk out. ">
            <a:extLst>
              <a:ext uri="{FF2B5EF4-FFF2-40B4-BE49-F238E27FC236}">
                <a16:creationId xmlns:a16="http://schemas.microsoft.com/office/drawing/2014/main" id="{390872BB-81AB-4E4F-9CE9-479B035FB234}"/>
              </a:ext>
            </a:extLst>
          </p:cNvPr>
          <p:cNvPicPr>
            <a:picLocks noChangeAspect="1"/>
          </p:cNvPicPr>
          <p:nvPr/>
        </p:nvPicPr>
        <p:blipFill>
          <a:blip r:embed="rId3">
            <a:lum bright="20000" contrast="20000"/>
          </a:blip>
          <a:stretch>
            <a:fillRect/>
          </a:stretch>
        </p:blipFill>
        <p:spPr>
          <a:xfrm>
            <a:off x="5538833" y="1712435"/>
            <a:ext cx="3042459" cy="4069311"/>
          </a:xfrm>
          <a:prstGeom prst="rect">
            <a:avLst/>
          </a:prstGeom>
        </p:spPr>
      </p:pic>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r>
              <a:rPr lang="en-US" dirty="0"/>
              <a:t>PM 7-23</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r>
              <a:rPr lang="en-US" dirty="0"/>
              <a:t>7-52</a:t>
            </a:r>
          </a:p>
        </p:txBody>
      </p:sp>
    </p:spTree>
    <p:extLst>
      <p:ext uri="{BB962C8B-B14F-4D97-AF65-F5344CB8AC3E}">
        <p14:creationId xmlns:p14="http://schemas.microsoft.com/office/powerpoint/2010/main" val="645765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p:txBody>
          <a:bodyPr/>
          <a:lstStyle/>
          <a:p>
            <a:r>
              <a:rPr lang="en-US" dirty="0"/>
              <a:t>Log Rolling</a:t>
            </a:r>
          </a:p>
        </p:txBody>
      </p:sp>
      <p:pic>
        <p:nvPicPr>
          <p:cNvPr id="6" name="Picture 5" descr="Five people demonstrate log rolling. Four rescuers use this method to move a survivor with a suspected or confirmed cervical spine injury. The rescuer at the survivor’s head gives commands as fellow rescuers roll the survivor as a single unit onto the blanket, backboard, or other support.">
            <a:extLst>
              <a:ext uri="{FF2B5EF4-FFF2-40B4-BE49-F238E27FC236}">
                <a16:creationId xmlns:a16="http://schemas.microsoft.com/office/drawing/2014/main" id="{34EDA814-346C-45F7-822A-85451D8A26A5}"/>
              </a:ext>
            </a:extLst>
          </p:cNvPr>
          <p:cNvPicPr>
            <a:picLocks noChangeAspect="1"/>
          </p:cNvPicPr>
          <p:nvPr/>
        </p:nvPicPr>
        <p:blipFill>
          <a:blip r:embed="rId2">
            <a:lum bright="20000" contrast="20000"/>
          </a:blip>
          <a:stretch>
            <a:fillRect/>
          </a:stretch>
        </p:blipFill>
        <p:spPr>
          <a:xfrm>
            <a:off x="1443648" y="1828799"/>
            <a:ext cx="6256703" cy="3826152"/>
          </a:xfrm>
          <a:prstGeom prst="rect">
            <a:avLst/>
          </a:prstGeom>
        </p:spPr>
      </p:pic>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r>
              <a:rPr lang="en-US" dirty="0"/>
              <a:t>PM 7-25</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r>
              <a:rPr lang="en-US" dirty="0"/>
              <a:t>7-53</a:t>
            </a:r>
          </a:p>
        </p:txBody>
      </p:sp>
    </p:spTree>
    <p:extLst>
      <p:ext uri="{BB962C8B-B14F-4D97-AF65-F5344CB8AC3E}">
        <p14:creationId xmlns:p14="http://schemas.microsoft.com/office/powerpoint/2010/main" val="914181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p:txBody>
          <a:bodyPr/>
          <a:lstStyle/>
          <a:p>
            <a:r>
              <a:rPr lang="en-US" dirty="0"/>
              <a:t>Blanket Carry</a:t>
            </a:r>
          </a:p>
        </p:txBody>
      </p:sp>
      <p:pic>
        <p:nvPicPr>
          <p:cNvPr id="6" name="Picture 5" descr="A group of rescuers demonstrates the blanket carry. The team lifts the survivor on the blanket and stands in unison, keeping the survivor level, and carries the survivor feet first.">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r>
              <a:rPr lang="en-US" dirty="0"/>
              <a:t>PM 7-24</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r>
              <a:rPr lang="en-US" dirty="0"/>
              <a:t>7-54</a:t>
            </a:r>
          </a:p>
        </p:txBody>
      </p:sp>
    </p:spTree>
    <p:extLst>
      <p:ext uri="{BB962C8B-B14F-4D97-AF65-F5344CB8AC3E}">
        <p14:creationId xmlns:p14="http://schemas.microsoft.com/office/powerpoint/2010/main" val="4045271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p:txBody>
          <a:bodyPr/>
          <a:lstStyle/>
          <a:p>
            <a:r>
              <a:rPr lang="en-US" dirty="0"/>
              <a:t>Blanket Drag</a:t>
            </a:r>
          </a:p>
        </p:txBody>
      </p:sp>
      <p:pic>
        <p:nvPicPr>
          <p:cNvPr id="6" name="Picture 5" descr="Two people demonstrate the blanket drag. The rescuer wrapped the survivor in a blanket and squats down, grasping the edge of the blanket above the survivor's head. The rescuer prepares to drag the survivor across the floor.">
            <a:extLst>
              <a:ext uri="{FF2B5EF4-FFF2-40B4-BE49-F238E27FC236}">
                <a16:creationId xmlns:a16="http://schemas.microsoft.com/office/drawing/2014/main" id="{67E99A30-DE71-4AA0-94C6-708165CC934F}"/>
              </a:ext>
            </a:extLst>
          </p:cNvPr>
          <p:cNvPicPr>
            <a:picLocks noChangeAspect="1"/>
          </p:cNvPicPr>
          <p:nvPr/>
        </p:nvPicPr>
        <p:blipFill>
          <a:blip r:embed="rId2">
            <a:lum bright="20000" contrast="20000"/>
          </a:blip>
          <a:stretch>
            <a:fillRect/>
          </a:stretch>
        </p:blipFill>
        <p:spPr>
          <a:xfrm>
            <a:off x="1570703" y="2196844"/>
            <a:ext cx="6002594" cy="3374139"/>
          </a:xfrm>
          <a:prstGeom prst="rect">
            <a:avLst/>
          </a:prstGeom>
        </p:spPr>
      </p:pic>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r>
              <a:rPr lang="en-US" dirty="0"/>
              <a:t>PM 7-25</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r>
              <a:rPr lang="en-US" dirty="0"/>
              <a:t>7-55</a:t>
            </a:r>
          </a:p>
        </p:txBody>
      </p:sp>
    </p:spTree>
    <p:extLst>
      <p:ext uri="{BB962C8B-B14F-4D97-AF65-F5344CB8AC3E}">
        <p14:creationId xmlns:p14="http://schemas.microsoft.com/office/powerpoint/2010/main" val="33963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p:txBody>
          <a:bodyPr>
            <a:normAutofit fontScale="90000"/>
          </a:bodyPr>
          <a:lstStyle/>
          <a:p>
            <a:r>
              <a:rPr lang="en-US" dirty="0"/>
              <a:t>Deciding to Attempt Rescue</a:t>
            </a:r>
          </a:p>
        </p:txBody>
      </p:sp>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pPr marL="0" indent="0">
              <a:buNone/>
            </a:pPr>
            <a:r>
              <a:rPr lang="en-US" altLang="en-US" b="1" dirty="0"/>
              <a:t>Decision based on three factors</a:t>
            </a:r>
          </a:p>
          <a:p>
            <a:pPr lvl="1">
              <a:buClr>
                <a:srgbClr val="448431"/>
              </a:buClr>
            </a:pPr>
            <a:r>
              <a:rPr lang="en-US" altLang="en-US" sz="2800" dirty="0"/>
              <a:t>The risks involved for the rescuer and survivor</a:t>
            </a:r>
          </a:p>
          <a:p>
            <a:pPr lvl="1">
              <a:buClr>
                <a:srgbClr val="448431"/>
              </a:buClr>
            </a:pPr>
            <a:r>
              <a:rPr lang="en-US" altLang="en-US" sz="2800" dirty="0"/>
              <a:t>Greatest good for the greatest number</a:t>
            </a:r>
          </a:p>
          <a:p>
            <a:pPr lvl="1">
              <a:buClr>
                <a:srgbClr val="448431"/>
              </a:buClr>
            </a:pPr>
            <a:r>
              <a:rPr lang="en-US" altLang="en-US" sz="2800" dirty="0"/>
              <a:t>Resources and people available</a:t>
            </a:r>
          </a:p>
          <a:p>
            <a:endParaRPr lang="en-US" dirty="0"/>
          </a:p>
        </p:txBody>
      </p:sp>
      <p:pic>
        <p:nvPicPr>
          <p:cNvPr id="6" name="Picture 5" descr="Photo: CERT members practice search and rescue activities.">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493567" y="3561926"/>
            <a:ext cx="3236524" cy="2144799"/>
          </a:xfrm>
          <a:prstGeom prst="rect">
            <a:avLst/>
          </a:prstGeom>
        </p:spPr>
      </p:pic>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r>
              <a:rPr lang="en-US" dirty="0"/>
              <a:t>7-6</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294" y="3561926"/>
            <a:ext cx="3462688" cy="214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1987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7)</a:t>
            </a:r>
            <a:endParaRPr lang="en-US" dirty="0">
              <a:solidFill>
                <a:srgbClr val="448431"/>
              </a:solidFill>
            </a:endParaRPr>
          </a:p>
        </p:txBody>
      </p:sp>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pPr marL="0" indent="0">
              <a:buNone/>
            </a:pPr>
            <a:r>
              <a:rPr lang="en-US" dirty="0"/>
              <a:t>You should know</a:t>
            </a:r>
          </a:p>
          <a:p>
            <a:pPr lvl="1">
              <a:buClr>
                <a:srgbClr val="448431"/>
              </a:buClr>
              <a:buFont typeface="Arial" panose="020B0604020202020204" pitchFamily="34" charset="0"/>
              <a:buChar char="•"/>
            </a:pPr>
            <a:r>
              <a:rPr lang="en-US" dirty="0"/>
              <a:t>How to perform search and rescue size-up</a:t>
            </a:r>
          </a:p>
          <a:p>
            <a:pPr lvl="1">
              <a:buClr>
                <a:srgbClr val="448431"/>
              </a:buClr>
              <a:buFont typeface="Arial" panose="020B0604020202020204" pitchFamily="34" charset="0"/>
              <a:buChar char="•"/>
            </a:pPr>
            <a:r>
              <a:rPr lang="en-US" dirty="0"/>
              <a:t>How to decide whether to attempt rescue</a:t>
            </a:r>
          </a:p>
          <a:p>
            <a:pPr lvl="1">
              <a:buClr>
                <a:srgbClr val="448431"/>
              </a:buClr>
              <a:buFont typeface="Arial" panose="020B0604020202020204" pitchFamily="34" charset="0"/>
              <a:buChar char="•"/>
            </a:pPr>
            <a:r>
              <a:rPr lang="en-US" dirty="0"/>
              <a:t>The objectives of interior and exterior search and rescue</a:t>
            </a:r>
          </a:p>
          <a:p>
            <a:pPr lvl="1">
              <a:buClr>
                <a:srgbClr val="448431"/>
              </a:buClr>
              <a:buFont typeface="Arial" panose="020B0604020202020204" pitchFamily="34" charset="0"/>
              <a:buChar char="•"/>
            </a:pPr>
            <a:r>
              <a:rPr lang="en-US" dirty="0"/>
              <a:t>Building markings</a:t>
            </a:r>
          </a:p>
          <a:p>
            <a:pPr lvl="1">
              <a:buClr>
                <a:srgbClr val="448431"/>
              </a:buClr>
              <a:buFont typeface="Arial" panose="020B0604020202020204" pitchFamily="34" charset="0"/>
              <a:buChar char="•"/>
            </a:pPr>
            <a:r>
              <a:rPr lang="en-US" dirty="0"/>
              <a:t>Rescue functions</a:t>
            </a:r>
          </a:p>
          <a:p>
            <a:pPr lvl="1">
              <a:buClr>
                <a:srgbClr val="448431"/>
              </a:buClr>
              <a:buFont typeface="Arial" panose="020B0604020202020204" pitchFamily="34" charset="0"/>
              <a:buChar char="•"/>
            </a:pPr>
            <a:r>
              <a:rPr lang="en-US" dirty="0"/>
              <a:t>How to remove debris and how to crib</a:t>
            </a:r>
          </a:p>
          <a:p>
            <a:pPr lvl="1">
              <a:buClr>
                <a:srgbClr val="448431"/>
              </a:buClr>
              <a:buFont typeface="Arial" panose="020B0604020202020204" pitchFamily="34" charset="0"/>
              <a:buChar char="•"/>
            </a:pPr>
            <a:r>
              <a:rPr lang="en-US" dirty="0"/>
              <a:t>How to remove survivors </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r>
              <a:rPr lang="en-US" dirty="0"/>
              <a:t>PM 7-27</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r>
              <a:rPr lang="en-US" dirty="0"/>
              <a:t>7-56</a:t>
            </a:r>
          </a:p>
        </p:txBody>
      </p:sp>
    </p:spTree>
    <p:extLst>
      <p:ext uri="{BB962C8B-B14F-4D97-AF65-F5344CB8AC3E}">
        <p14:creationId xmlns:p14="http://schemas.microsoft.com/office/powerpoint/2010/main" val="2191983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p:txBody>
          <a:bodyPr/>
          <a:lstStyle/>
          <a:p>
            <a:r>
              <a:rPr lang="en-US" dirty="0"/>
              <a:t>Break</a:t>
            </a:r>
            <a:r>
              <a:rPr lang="en-US" sz="800" dirty="0">
                <a:solidFill>
                  <a:srgbClr val="448431"/>
                </a:solidFill>
              </a:rPr>
              <a:t>)</a:t>
            </a:r>
            <a:endParaRPr lang="en-US" dirty="0">
              <a:solidFill>
                <a:srgbClr val="448431"/>
              </a:solidFill>
            </a:endParaRP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r>
              <a:rPr lang="en-US" dirty="0"/>
              <a:t>7-56</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554479"/>
            <a:ext cx="6312369" cy="384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522720" y="1691640"/>
            <a:ext cx="2377440" cy="4278094"/>
          </a:xfrm>
          <a:prstGeom prst="rect">
            <a:avLst/>
          </a:prstGeom>
          <a:noFill/>
        </p:spPr>
        <p:txBody>
          <a:bodyPr wrap="square" rtlCol="0">
            <a:spAutoFit/>
          </a:bodyPr>
          <a:lstStyle/>
          <a:p>
            <a:r>
              <a:rPr lang="en-US" sz="4000" dirty="0">
                <a:solidFill>
                  <a:srgbClr val="448431"/>
                </a:solidFill>
                <a:latin typeface="Arial" pitchFamily="34" charset="0"/>
                <a:cs typeface="Arial" pitchFamily="34" charset="0"/>
              </a:rPr>
              <a:t>Return at</a:t>
            </a:r>
          </a:p>
          <a:p>
            <a:r>
              <a:rPr lang="en-US" sz="4000" dirty="0">
                <a:solidFill>
                  <a:srgbClr val="448431"/>
                </a:solidFill>
                <a:latin typeface="Arial" pitchFamily="34" charset="0"/>
                <a:cs typeface="Arial" pitchFamily="34" charset="0"/>
              </a:rPr>
              <a:t>_______</a:t>
            </a:r>
          </a:p>
          <a:p>
            <a:endParaRPr lang="en-US" sz="3200" dirty="0">
              <a:latin typeface="Arial" pitchFamily="34" charset="0"/>
              <a:cs typeface="Arial" pitchFamily="34" charset="0"/>
            </a:endParaRPr>
          </a:p>
          <a:p>
            <a:endParaRPr lang="en-US" sz="3200" dirty="0">
              <a:latin typeface="Arial" pitchFamily="34" charset="0"/>
              <a:cs typeface="Arial" pitchFamily="34" charset="0"/>
            </a:endParaRPr>
          </a:p>
          <a:p>
            <a:endParaRPr lang="en-US" sz="3200" dirty="0">
              <a:latin typeface="Arial" pitchFamily="34" charset="0"/>
              <a:cs typeface="Arial" pitchFamily="34" charset="0"/>
            </a:endParaRPr>
          </a:p>
          <a:p>
            <a:r>
              <a:rPr lang="en-US" sz="3200" dirty="0">
                <a:latin typeface="Arial" pitchFamily="34" charset="0"/>
                <a:cs typeface="Arial" pitchFamily="34" charset="0"/>
              </a:rPr>
              <a:t>After Break:</a:t>
            </a:r>
          </a:p>
          <a:p>
            <a:r>
              <a:rPr lang="en-US" sz="3200" dirty="0">
                <a:latin typeface="Arial" pitchFamily="34" charset="0"/>
                <a:cs typeface="Arial" pitchFamily="34" charset="0"/>
              </a:rPr>
              <a:t>Table Top</a:t>
            </a:r>
          </a:p>
          <a:p>
            <a:r>
              <a:rPr lang="en-US" sz="3200" dirty="0">
                <a:latin typeface="Arial" pitchFamily="34" charset="0"/>
                <a:cs typeface="Arial" pitchFamily="34" charset="0"/>
              </a:rPr>
              <a:t>Exercise</a:t>
            </a:r>
          </a:p>
        </p:txBody>
      </p:sp>
      <p:sp>
        <p:nvSpPr>
          <p:cNvPr id="2" name="TextBox 1">
            <a:extLst>
              <a:ext uri="{FF2B5EF4-FFF2-40B4-BE49-F238E27FC236}">
                <a16:creationId xmlns:a16="http://schemas.microsoft.com/office/drawing/2014/main" id="{1E8AA9DB-7DC3-A942-BCEA-AAEF3248F691}"/>
              </a:ext>
            </a:extLst>
          </p:cNvPr>
          <p:cNvSpPr txBox="1"/>
          <p:nvPr/>
        </p:nvSpPr>
        <p:spPr>
          <a:xfrm>
            <a:off x="11795760" y="3657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97991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p:txBody>
          <a:bodyPr/>
          <a:lstStyle/>
          <a:p>
            <a:r>
              <a:rPr lang="en-US" dirty="0"/>
              <a:t>After Lunch</a:t>
            </a:r>
            <a:r>
              <a:rPr lang="en-US" sz="800" dirty="0">
                <a:solidFill>
                  <a:srgbClr val="448431"/>
                </a:solidFill>
              </a:rPr>
              <a:t>(Unit 7)</a:t>
            </a:r>
            <a:endParaRPr lang="en-US" dirty="0">
              <a:solidFill>
                <a:srgbClr val="448431"/>
              </a:solidFill>
            </a:endParaRPr>
          </a:p>
        </p:txBody>
      </p:sp>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a:xfrm>
            <a:off x="315142" y="1521229"/>
            <a:ext cx="8828858" cy="4781145"/>
          </a:xfrm>
        </p:spPr>
        <p:txBody>
          <a:bodyPr/>
          <a:lstStyle/>
          <a:p>
            <a:pPr>
              <a:buFont typeface="Wingdings" pitchFamily="2" charset="2"/>
              <a:buChar char="§"/>
              <a:defRPr/>
            </a:pPr>
            <a:r>
              <a:rPr lang="en-US" altLang="en-US" dirty="0"/>
              <a:t>Lunch Break.  Return at ______ with CERT PPE on.</a:t>
            </a:r>
          </a:p>
          <a:p>
            <a:pPr>
              <a:buFont typeface="Wingdings" pitchFamily="2" charset="2"/>
              <a:buChar char="§"/>
              <a:defRPr/>
            </a:pPr>
            <a:r>
              <a:rPr lang="en-US" altLang="en-US" dirty="0"/>
              <a:t>Practical Exercises– 2 rotations:</a:t>
            </a:r>
          </a:p>
          <a:p>
            <a:pPr marL="0" indent="0">
              <a:buNone/>
              <a:defRPr/>
            </a:pPr>
            <a:r>
              <a:rPr lang="en-US" altLang="en-US" dirty="0"/>
              <a:t>    Fire Safety &amp; Cribbing</a:t>
            </a:r>
          </a:p>
          <a:p>
            <a:pPr marL="0" indent="0">
              <a:buNone/>
              <a:defRPr/>
            </a:pPr>
            <a:r>
              <a:rPr lang="en-US" altLang="en-US" dirty="0"/>
              <a:t>    Search and Rescue &amp; Lifts/Carries</a:t>
            </a:r>
          </a:p>
          <a:p>
            <a:pPr>
              <a:buFont typeface="Wingdings" pitchFamily="2" charset="2"/>
              <a:buChar char="§"/>
              <a:defRPr/>
            </a:pPr>
            <a:r>
              <a:rPr lang="en-US" altLang="en-US" dirty="0"/>
              <a:t>Unit 9, Review and Next Steps Information</a:t>
            </a:r>
          </a:p>
          <a:p>
            <a:pPr>
              <a:buFont typeface="Wingdings" pitchFamily="2" charset="2"/>
              <a:buChar char="§"/>
              <a:defRPr/>
            </a:pPr>
            <a:r>
              <a:rPr lang="en-US" altLang="en-US" dirty="0"/>
              <a:t>Exam</a:t>
            </a:r>
          </a:p>
          <a:p>
            <a:pPr>
              <a:buFont typeface="Wingdings" pitchFamily="2" charset="2"/>
              <a:buChar char="§"/>
              <a:defRPr/>
            </a:pPr>
            <a:r>
              <a:rPr lang="en-US" altLang="en-US" dirty="0"/>
              <a:t>Oath</a:t>
            </a:r>
          </a:p>
          <a:p>
            <a:pPr>
              <a:buFont typeface="Wingdings" pitchFamily="2" charset="2"/>
              <a:buChar char="§"/>
              <a:defRPr/>
            </a:pPr>
            <a:r>
              <a:rPr lang="en-US" altLang="en-US" dirty="0"/>
              <a:t>Group Photo</a:t>
            </a:r>
          </a:p>
          <a:p>
            <a:pPr marL="0" indent="0">
              <a:buNone/>
            </a:pPr>
            <a:endParaRPr lang="en-US" dirty="0"/>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r>
              <a:rPr lang="en-US" dirty="0"/>
              <a:t>7-56</a:t>
            </a:r>
          </a:p>
        </p:txBody>
      </p:sp>
    </p:spTree>
    <p:extLst>
      <p:ext uri="{BB962C8B-B14F-4D97-AF65-F5344CB8AC3E}">
        <p14:creationId xmlns:p14="http://schemas.microsoft.com/office/powerpoint/2010/main" val="2069775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p:txBody>
          <a:bodyPr>
            <a:normAutofit fontScale="90000"/>
          </a:bodyPr>
          <a:lstStyle/>
          <a:p>
            <a:r>
              <a:rPr lang="en-US" dirty="0"/>
              <a:t>Goals of Search and Rescue</a:t>
            </a:r>
          </a:p>
        </p:txBody>
      </p:sp>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pPr>
              <a:buClr>
                <a:srgbClr val="448431"/>
              </a:buClr>
              <a:buFont typeface="Wingdings" pitchFamily="2" charset="2"/>
              <a:buChar char="§"/>
            </a:pPr>
            <a:endParaRPr lang="en-US" dirty="0"/>
          </a:p>
          <a:p>
            <a:pPr>
              <a:buClr>
                <a:srgbClr val="448431"/>
              </a:buClr>
            </a:pPr>
            <a:r>
              <a:rPr lang="en-US" dirty="0"/>
              <a:t>Rescue greatest number in shortest amount of time </a:t>
            </a:r>
          </a:p>
          <a:p>
            <a:pPr>
              <a:buClr>
                <a:srgbClr val="448431"/>
              </a:buClr>
            </a:pPr>
            <a:r>
              <a:rPr lang="en-US" dirty="0"/>
              <a:t>Get walking wounded out first </a:t>
            </a:r>
          </a:p>
          <a:p>
            <a:pPr>
              <a:buClr>
                <a:srgbClr val="448431"/>
              </a:buClr>
            </a:pPr>
            <a:r>
              <a:rPr lang="en-US" dirty="0"/>
              <a:t>Rescue lightly trapped survivors next </a:t>
            </a:r>
          </a:p>
          <a:p>
            <a:pPr>
              <a:buClr>
                <a:srgbClr val="448431"/>
              </a:buClr>
            </a:pPr>
            <a:r>
              <a:rPr lang="en-US" dirty="0"/>
              <a:t>Keep the rescuers and survivors safe </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r>
              <a:rPr lang="en-US" dirty="0"/>
              <a:t>7-7</a:t>
            </a:r>
          </a:p>
        </p:txBody>
      </p:sp>
    </p:spTree>
    <p:extLst>
      <p:ext uri="{BB962C8B-B14F-4D97-AF65-F5344CB8AC3E}">
        <p14:creationId xmlns:p14="http://schemas.microsoft.com/office/powerpoint/2010/main" val="2254610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p:txBody>
          <a:bodyPr>
            <a:normAutofit fontScale="90000"/>
          </a:bodyPr>
          <a:lstStyle/>
          <a:p>
            <a:r>
              <a:rPr lang="en-US" dirty="0"/>
              <a:t>Effective Search and Rescue</a:t>
            </a:r>
          </a:p>
        </p:txBody>
      </p:sp>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buNone/>
              <a:defRPr/>
            </a:pPr>
            <a:r>
              <a:rPr lang="en-US" altLang="en-US" sz="3200" b="1" dirty="0">
                <a:effectLst>
                  <a:outerShdw blurRad="38100" dist="38100" dir="2700000" algn="tl">
                    <a:srgbClr val="C0C0C0"/>
                  </a:outerShdw>
                </a:effectLst>
              </a:rPr>
              <a:t>Trapped victim survival rate</a:t>
            </a:r>
          </a:p>
          <a:p>
            <a:pPr marL="457200" lvl="1" indent="0">
              <a:buFont typeface="Wingdings" pitchFamily="2" charset="2"/>
              <a:buNone/>
              <a:defRPr/>
            </a:pPr>
            <a:r>
              <a:rPr lang="en-US" altLang="en-US" sz="2800" u="sng" dirty="0">
                <a:effectLst>
                  <a:outerShdw blurRad="38100" dist="38100" dir="2700000" algn="tl">
                    <a:srgbClr val="000000">
                      <a:alpha val="43137"/>
                    </a:srgbClr>
                  </a:outerShdw>
                </a:effectLst>
              </a:rPr>
              <a:t>Time of rescue</a:t>
            </a:r>
            <a:r>
              <a:rPr lang="en-US" altLang="en-US" sz="2800" dirty="0">
                <a:effectLst>
                  <a:outerShdw blurRad="38100" dist="38100" dir="2700000" algn="tl">
                    <a:srgbClr val="000000">
                      <a:alpha val="43137"/>
                    </a:srgbClr>
                  </a:outerShdw>
                </a:effectLst>
              </a:rPr>
              <a:t>	</a:t>
            </a:r>
            <a:r>
              <a:rPr lang="en-US" altLang="en-US" sz="2800" u="sng" dirty="0">
                <a:effectLst>
                  <a:outerShdw blurRad="38100" dist="38100" dir="2700000" algn="tl">
                    <a:srgbClr val="000000">
                      <a:alpha val="43137"/>
                    </a:srgbClr>
                  </a:outerShdw>
                </a:effectLst>
              </a:rPr>
              <a:t>Survival rate</a:t>
            </a:r>
            <a:endParaRPr lang="en-US" altLang="en-US" sz="2800" dirty="0">
              <a:effectLst>
                <a:outerShdw blurRad="38100" dist="38100" dir="2700000" algn="tl">
                  <a:srgbClr val="000000">
                    <a:alpha val="43137"/>
                  </a:srgbClr>
                </a:outerShdw>
              </a:effectLst>
            </a:endParaRPr>
          </a:p>
          <a:p>
            <a:pPr marL="914400" lvl="2" indent="0">
              <a:buNone/>
              <a:defRPr/>
            </a:pPr>
            <a:r>
              <a:rPr lang="en-US" altLang="en-US" sz="2800" dirty="0">
                <a:effectLst>
                  <a:outerShdw blurRad="38100" dist="38100" dir="2700000" algn="tl">
                    <a:srgbClr val="C0C0C0"/>
                  </a:outerShdw>
                </a:effectLst>
              </a:rPr>
              <a:t>30 minutes	             99.3%</a:t>
            </a:r>
          </a:p>
          <a:p>
            <a:pPr marL="914400" lvl="2" indent="0">
              <a:buNone/>
              <a:defRPr/>
            </a:pPr>
            <a:r>
              <a:rPr lang="en-US" altLang="en-US" sz="2800" dirty="0">
                <a:effectLst>
                  <a:outerShdw blurRad="38100" dist="38100" dir="2700000" algn="tl">
                    <a:srgbClr val="C0C0C0"/>
                  </a:outerShdw>
                </a:effectLst>
              </a:rPr>
              <a:t>1 day		             81.0%</a:t>
            </a:r>
          </a:p>
          <a:p>
            <a:pPr marL="914400" lvl="2" indent="0">
              <a:buNone/>
              <a:defRPr/>
            </a:pPr>
            <a:r>
              <a:rPr lang="en-US" altLang="en-US" sz="2800" dirty="0">
                <a:effectLst>
                  <a:outerShdw blurRad="38100" dist="38100" dir="2700000" algn="tl">
                    <a:srgbClr val="C0C0C0"/>
                  </a:outerShdw>
                </a:effectLst>
              </a:rPr>
              <a:t>2 days                     36.7%</a:t>
            </a:r>
          </a:p>
          <a:p>
            <a:pPr marL="914400" lvl="2" indent="0">
              <a:buNone/>
              <a:defRPr/>
            </a:pPr>
            <a:r>
              <a:rPr lang="en-US" altLang="en-US" sz="2800" dirty="0">
                <a:effectLst>
                  <a:outerShdw blurRad="38100" dist="38100" dir="2700000" algn="tl">
                    <a:srgbClr val="C0C0C0"/>
                  </a:outerShdw>
                </a:effectLst>
              </a:rPr>
              <a:t>3 days		    33.7%</a:t>
            </a:r>
          </a:p>
          <a:p>
            <a:pPr marL="914400" lvl="2" indent="0">
              <a:buNone/>
              <a:defRPr/>
            </a:pPr>
            <a:r>
              <a:rPr lang="en-US" altLang="en-US" sz="2800" dirty="0">
                <a:effectLst>
                  <a:outerShdw blurRad="38100" dist="38100" dir="2700000" algn="tl">
                    <a:srgbClr val="C0C0C0"/>
                  </a:outerShdw>
                </a:effectLst>
              </a:rPr>
              <a:t>4 days	  	    19.0%</a:t>
            </a:r>
          </a:p>
          <a:p>
            <a:pPr marL="914400" lvl="2" indent="0">
              <a:buNone/>
              <a:defRPr/>
            </a:pPr>
            <a:r>
              <a:rPr lang="en-US" altLang="en-US" sz="2800" dirty="0">
                <a:effectLst>
                  <a:outerShdw blurRad="38100" dist="38100" dir="2700000" algn="tl">
                    <a:srgbClr val="C0C0C0"/>
                  </a:outerShdw>
                </a:effectLst>
              </a:rPr>
              <a:t>5 days		      7.4%</a:t>
            </a:r>
            <a:endParaRPr lang="en-US" altLang="en-US" sz="2800" dirty="0"/>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r>
              <a:rPr lang="en-US" dirty="0"/>
              <a:t>7-8</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524" y="3331029"/>
            <a:ext cx="2955476" cy="2271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806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p:txBody>
          <a:bodyPr>
            <a:normAutofit fontScale="90000"/>
          </a:bodyPr>
          <a:lstStyle/>
          <a:p>
            <a:r>
              <a:rPr lang="en-US" dirty="0"/>
              <a:t>Effective Search and Rescue</a:t>
            </a:r>
          </a:p>
        </p:txBody>
      </p:sp>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buNone/>
            </a:pPr>
            <a:r>
              <a:rPr lang="en-US" b="1" dirty="0"/>
              <a:t>Depends on:</a:t>
            </a:r>
          </a:p>
          <a:p>
            <a:pPr lvl="1">
              <a:buClr>
                <a:srgbClr val="448431"/>
              </a:buClr>
            </a:pPr>
            <a:r>
              <a:rPr lang="en-US" altLang="en-US" sz="2800" dirty="0"/>
              <a:t>Effective size-up</a:t>
            </a:r>
          </a:p>
          <a:p>
            <a:pPr lvl="1">
              <a:buClr>
                <a:srgbClr val="448431"/>
              </a:buClr>
            </a:pPr>
            <a:r>
              <a:rPr lang="en-US" altLang="en-US" sz="2800" dirty="0"/>
              <a:t>Available Resources</a:t>
            </a:r>
          </a:p>
          <a:p>
            <a:pPr lvl="1">
              <a:buClr>
                <a:srgbClr val="448431"/>
              </a:buClr>
            </a:pPr>
            <a:r>
              <a:rPr lang="en-US" altLang="en-US" sz="2800" dirty="0"/>
              <a:t>Rescuer safety</a:t>
            </a:r>
          </a:p>
          <a:p>
            <a:pPr lvl="1">
              <a:buClr>
                <a:srgbClr val="448431"/>
              </a:buClr>
            </a:pPr>
            <a:r>
              <a:rPr lang="en-US" altLang="en-US" sz="2800" dirty="0"/>
              <a:t>Survivor safety</a:t>
            </a:r>
          </a:p>
          <a:p>
            <a:pPr lvl="1">
              <a:buClr>
                <a:srgbClr val="448431"/>
              </a:buClr>
            </a:pPr>
            <a:r>
              <a:rPr lang="en-US" altLang="en-US" sz="2800" dirty="0"/>
              <a:t>Rescuer Teamwork</a:t>
            </a:r>
          </a:p>
          <a:p>
            <a:pPr lvl="1">
              <a:buClr>
                <a:srgbClr val="448431"/>
              </a:buClr>
            </a:pPr>
            <a:r>
              <a:rPr lang="en-US" altLang="en-US" sz="2800" dirty="0"/>
              <a:t>Continuous monitoring &amp; </a:t>
            </a:r>
          </a:p>
          <a:p>
            <a:pPr lvl="1">
              <a:buClr>
                <a:srgbClr val="448431"/>
              </a:buClr>
            </a:pPr>
            <a:r>
              <a:rPr lang="en-US" altLang="en-US" sz="2800" dirty="0"/>
              <a:t>   communication</a:t>
            </a:r>
          </a:p>
        </p:txBody>
      </p:sp>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r>
              <a:rPr lang="en-US" dirty="0"/>
              <a:t>7-9</a:t>
            </a:r>
          </a:p>
        </p:txBody>
      </p:sp>
    </p:spTree>
    <p:extLst>
      <p:ext uri="{BB962C8B-B14F-4D97-AF65-F5344CB8AC3E}">
        <p14:creationId xmlns:p14="http://schemas.microsoft.com/office/powerpoint/2010/main" val="283314795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d: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d:import namespace="cd7a79f3-a22f-4b0a-abe2-9eca9b7c463e"/>
    <xsd:import namespace="ec9525e3-0e26-41e5-be28-2227dc64c8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2231E3-016F-4B17-AC09-DB5F282D3AC9}">
  <ds:schemaRefs>
    <ds:schemaRef ds:uri="http://schemas.microsoft.com/sharepoint/v3/contenttype/forms"/>
  </ds:schemaRefs>
</ds:datastoreItem>
</file>

<file path=customXml/itemProps3.xml><?xml version="1.0" encoding="utf-8"?>
<ds:datastoreItem xmlns:ds="http://schemas.openxmlformats.org/officeDocument/2006/customXml" ds:itemID="{25DD7AE4-83D3-421C-A1C5-EED6632DACD5}">
  <ds:schemaRefs>
    <ds:schemaRef ds:uri="http://purl.org/dc/dcmitype/"/>
    <ds:schemaRef ds:uri="http://schemas.microsoft.com/office/infopath/2007/PartnerControls"/>
    <ds:schemaRef ds:uri="cd7a79f3-a22f-4b0a-abe2-9eca9b7c463e"/>
    <ds:schemaRef ds:uri="http://purl.org/dc/elements/1.1/"/>
    <ds:schemaRef ds:uri="http://schemas.microsoft.com/office/2006/metadata/properties"/>
    <ds:schemaRef ds:uri="ec9525e3-0e26-41e5-be28-2227dc64c83e"/>
    <ds:schemaRef ds:uri="http://purl.org/dc/terms/"/>
    <ds:schemaRef ds:uri="http://schemas.openxmlformats.org/package/2006/metadata/core-propertie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CERTPPTTmplt</Template>
  <TotalTime>6791</TotalTime>
  <Words>2909</Words>
  <Application>Microsoft Macintosh PowerPoint</Application>
  <PresentationFormat>On-screen Show (4:3)</PresentationFormat>
  <Paragraphs>564</Paragraphs>
  <Slides>62</Slides>
  <Notes>19</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9" baseType="lpstr">
      <vt:lpstr>Arial</vt:lpstr>
      <vt:lpstr>Calibri</vt:lpstr>
      <vt:lpstr>Calibri Light</vt:lpstr>
      <vt:lpstr>Noto Sans Symbols</vt:lpstr>
      <vt:lpstr>Wingdings</vt:lpstr>
      <vt:lpstr>1_Office Theme</vt:lpstr>
      <vt:lpstr>Photoshop.Image.4</vt:lpstr>
      <vt:lpstr>Unit 7: Light Search and Rescue Operations</vt:lpstr>
      <vt:lpstr>Unit 6 and 8 Review</vt:lpstr>
      <vt:lpstr>Unit 7 Objectives</vt:lpstr>
      <vt:lpstr>Unit 7 Topics</vt:lpstr>
      <vt:lpstr>Search and Rescue</vt:lpstr>
      <vt:lpstr>Deciding to Attempt Rescue</vt:lpstr>
      <vt:lpstr>Goals of Search and Rescue</vt:lpstr>
      <vt:lpstr>Effective Search and Rescue</vt:lpstr>
      <vt:lpstr>Effective Search and Rescue</vt:lpstr>
      <vt:lpstr>CERT Size-up </vt:lpstr>
      <vt:lpstr>Size-up Step 1</vt:lpstr>
      <vt:lpstr>Scenario</vt:lpstr>
      <vt:lpstr>Size-up Step 2</vt:lpstr>
      <vt:lpstr>Light Damage</vt:lpstr>
      <vt:lpstr>Moderate Damage</vt:lpstr>
      <vt:lpstr>Heavy Damage</vt:lpstr>
      <vt:lpstr>Identifying Structural Damage</vt:lpstr>
      <vt:lpstr>Identifying Structural Damage</vt:lpstr>
      <vt:lpstr>Structural Damage</vt:lpstr>
      <vt:lpstr>Size-up Step 3</vt:lpstr>
      <vt:lpstr>Size-up Step 4</vt:lpstr>
      <vt:lpstr>Rescue Resources (If Available)</vt:lpstr>
      <vt:lpstr>Size-up Step 5</vt:lpstr>
      <vt:lpstr>Size-up Step 6</vt:lpstr>
      <vt:lpstr>Size-up Step 7</vt:lpstr>
      <vt:lpstr>Size-up Step 8</vt:lpstr>
      <vt:lpstr>Size-up Step 9</vt:lpstr>
      <vt:lpstr>Another acronym - CAN</vt:lpstr>
      <vt:lpstr>Prioritize (Greatest good!) 1 PM Post earthquake, late October  </vt:lpstr>
      <vt:lpstr>Structural Voids</vt:lpstr>
      <vt:lpstr>Individual Spaces</vt:lpstr>
      <vt:lpstr>Utility Dangers</vt:lpstr>
      <vt:lpstr>Search Markings (1 of 3)</vt:lpstr>
      <vt:lpstr>Search Markings (1 of 3)</vt:lpstr>
      <vt:lpstr>Search Markings (1 of 3)</vt:lpstr>
      <vt:lpstr>Search Markings (3 of 3)</vt:lpstr>
      <vt:lpstr>Search Methodology (1 of 5)</vt:lpstr>
      <vt:lpstr>Search Methodology (2 of 5)</vt:lpstr>
      <vt:lpstr>Search Methodology (3 of 5)</vt:lpstr>
      <vt:lpstr>Search Methodology (4 of 5)</vt:lpstr>
      <vt:lpstr>Search Methodology (5 of 5)</vt:lpstr>
      <vt:lpstr>Exterior Search</vt:lpstr>
      <vt:lpstr>Rescue Operations</vt:lpstr>
      <vt:lpstr>Creating a Safe Environment</vt:lpstr>
      <vt:lpstr>Precautions to Minimize Risk</vt:lpstr>
      <vt:lpstr>Proper Lifting Procedures</vt:lpstr>
      <vt:lpstr>Leveraging and Cribbing</vt:lpstr>
      <vt:lpstr>PowerPoint Presentation</vt:lpstr>
      <vt:lpstr>Role Assignments</vt:lpstr>
      <vt:lpstr>Leveraging and Cribbing</vt:lpstr>
      <vt:lpstr>Two Types of Removal</vt:lpstr>
      <vt:lpstr>Extraction Method Factors</vt:lpstr>
      <vt:lpstr>One-Person Arm Carry</vt:lpstr>
      <vt:lpstr>Pack-Strap Carry</vt:lpstr>
      <vt:lpstr>Two-Person Carry</vt:lpstr>
      <vt:lpstr>Chair Carry</vt:lpstr>
      <vt:lpstr>Log Rolling</vt:lpstr>
      <vt:lpstr>Blanket Carry</vt:lpstr>
      <vt:lpstr>Blanket Drag</vt:lpstr>
      <vt:lpstr>Unit Summary (Unit 7)</vt:lpstr>
      <vt:lpstr>Break)</vt:lpstr>
      <vt:lpstr>After Lunch(Unit 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Kendall</dc:creator>
  <cp:lastModifiedBy>Microsoft Office User</cp:lastModifiedBy>
  <cp:revision>814</cp:revision>
  <dcterms:created xsi:type="dcterms:W3CDTF">2019-04-19T15:08:43Z</dcterms:created>
  <dcterms:modified xsi:type="dcterms:W3CDTF">2023-04-01T21:23:41Z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